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12192000" cy="6858000"/>
  <p:custDataLst>
    <p:tags r:id="rId2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918" userDrawn="1">
          <p15:clr>
            <a:srgbClr val="A4A3A4"/>
          </p15:clr>
        </p15:guide>
        <p15:guide id="2" pos="22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4741035-BEFD-44E6-A52D-72152F47F539}" styleName="Table_0">
    <a:wholeTbl>
      <a:tcTxStyle>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918"/>
        <p:guide pos="2201"/>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p1: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58" name="Google Shape;58;p1:notes"/>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10: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US" sz="1050">
                <a:solidFill>
                  <a:schemeClr val="dk1"/>
                </a:solidFill>
                <a:latin typeface="Calibri" panose="020F0502020204030204"/>
                <a:ea typeface="Calibri" panose="020F0502020204030204"/>
                <a:cs typeface="Calibri" panose="020F0502020204030204"/>
                <a:sym typeface="Calibri" panose="020F0502020204030204"/>
              </a:rPr>
              <a:t>Here i show the detection results on ZEB-dataset, which is actually not bad.</a:t>
            </a:r>
            <a:endParaRPr lang="en-US" sz="10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10:notes"/>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 name="Shape 191"/>
        <p:cNvGrpSpPr/>
        <p:nvPr/>
      </p:nvGrpSpPr>
      <p:grpSpPr>
        <a:xfrm>
          <a:off x="0" y="0"/>
          <a:ext cx="0" cy="0"/>
          <a:chOff x="0" y="0"/>
          <a:chExt cx="0" cy="0"/>
        </a:xfrm>
      </p:grpSpPr>
      <p:sp>
        <p:nvSpPr>
          <p:cNvPr id="192" name="Google Shape;192;p11: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US" sz="1050">
                <a:solidFill>
                  <a:schemeClr val="dk1"/>
                </a:solidFill>
                <a:latin typeface="Calibri" panose="020F0502020204030204"/>
                <a:ea typeface="Calibri" panose="020F0502020204030204"/>
                <a:cs typeface="Calibri" panose="020F0502020204030204"/>
                <a:sym typeface="Calibri" panose="020F0502020204030204"/>
              </a:rPr>
              <a:t>But there are still some  detection error caused by different factors. For example like the model will predict the Shadow as Alligator Crack damage. And Gravel Road which is the special feature of Berlin is also predict as Alligator Crack damage.</a:t>
            </a:r>
            <a:endParaRPr lang="en-US" sz="10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93" name="Google Shape;193;p11:notes"/>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p12: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US" sz="1050">
                <a:solidFill>
                  <a:schemeClr val="dk1"/>
                </a:solidFill>
                <a:latin typeface="Calibri" panose="020F0502020204030204"/>
                <a:ea typeface="Calibri" panose="020F0502020204030204"/>
                <a:cs typeface="Calibri" panose="020F0502020204030204"/>
                <a:sym typeface="Calibri" panose="020F0502020204030204"/>
              </a:rPr>
              <a:t>And the bicycle lane sign as well is also predict as D20 damage. Moreover, we can see on the right picture, there is a Transverse Crack damage but due to the low image resolution the road damage could not be detected. So the Detection model is of course not good enough, there is still a long way to go.</a:t>
            </a:r>
            <a:endParaRPr sz="105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00"/>
              </a:spcBef>
              <a:spcAft>
                <a:spcPts val="0"/>
              </a:spcAft>
              <a:buSzPts val="1100"/>
              <a:buNone/>
            </a:pPr>
          </a:p>
        </p:txBody>
      </p:sp>
      <p:sp>
        <p:nvSpPr>
          <p:cNvPr id="206" name="Google Shape;206;p12:notes"/>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p13: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US" sz="1050">
                <a:solidFill>
                  <a:schemeClr val="dk1"/>
                </a:solidFill>
                <a:latin typeface="Calibri" panose="020F0502020204030204"/>
                <a:ea typeface="Calibri" panose="020F0502020204030204"/>
                <a:cs typeface="Calibri" panose="020F0502020204030204"/>
                <a:sym typeface="Calibri" panose="020F0502020204030204"/>
              </a:rPr>
              <a:t>So in order to make the data better fit our Rating Regression model, we have done some preprocessing like datasets cleaning. Like if there are some significant damages but values of twrio and zwris are 1,which means the road is damage-free. Or the twrio and zwris values are both large but the road damage is insignificant. As for these kind of images we see it as noise and  delete it from the datasets which can make the model fit better .</a:t>
            </a:r>
            <a:endParaRPr lang="en-US" sz="10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0" name="Google Shape;220;p13:notes"/>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13d6f268eaa_0_33:notes"/>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3d6f268eaa_0_33:notes"/>
          <p:cNvSpPr txBox="1"/>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13d6f268eaa_0_27:notes"/>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3d6f268eaa_0_27:notes"/>
          <p:cNvSpPr txBox="1"/>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13d6f268eaa_0_15:notes"/>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3d6f268eaa_0_15:notes"/>
          <p:cNvSpPr txBox="1"/>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p16: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254" name="Google Shape;254;p16:notes"/>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p17: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260" name="Google Shape;260;p17:notes"/>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13d6f268eaa_0_49:notes"/>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3d6f268eaa_0_49:notes"/>
          <p:cNvSpPr txBox="1"/>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69"/>
        <p:cNvGrpSpPr/>
        <p:nvPr/>
      </p:nvGrpSpPr>
      <p:grpSpPr>
        <a:xfrm>
          <a:off x="0" y="0"/>
          <a:ext cx="0" cy="0"/>
          <a:chOff x="0" y="0"/>
          <a:chExt cx="0" cy="0"/>
        </a:xfrm>
      </p:grpSpPr>
      <p:sp>
        <p:nvSpPr>
          <p:cNvPr id="70" name="Google Shape;70;p3: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71" name="Google Shape;71;p3:notes"/>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p5: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78" name="Google Shape;78;p5:notes"/>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p15: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8" name="Google Shape;88;p15:notes"/>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p6: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25" name="Google Shape;125;p6:notes"/>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p7:notes"/>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7: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US" sz="1050">
                <a:solidFill>
                  <a:schemeClr val="dk1"/>
                </a:solidFill>
                <a:latin typeface="Calibri" panose="020F0502020204030204"/>
                <a:ea typeface="Calibri" panose="020F0502020204030204"/>
                <a:cs typeface="Calibri" panose="020F0502020204030204"/>
                <a:sym typeface="Calibri" panose="020F0502020204030204"/>
              </a:rPr>
              <a:t>Now i will talk about the part of road damage detection. As we choose Yolov5 as our model, before training we did preprocessing on GRDDC datasets. First we randomly split the dataset into training and validation sets by ratio 0.8. Then convert the data format from VOC to YOLO and also select images according to the shapefile, cuz the data in shapefile is incomplete and we only choose images that exist in shapefile. </a:t>
            </a:r>
            <a:endParaRPr sz="105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0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p8: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SzPts val="1100"/>
              <a:buNone/>
            </a:pPr>
            <a:r>
              <a:rPr lang="en-US" sz="1050">
                <a:solidFill>
                  <a:schemeClr val="dk1"/>
                </a:solidFill>
                <a:latin typeface="Calibri" panose="020F0502020204030204"/>
                <a:ea typeface="Calibri" panose="020F0502020204030204"/>
                <a:cs typeface="Calibri" panose="020F0502020204030204"/>
                <a:sym typeface="Calibri" panose="020F0502020204030204"/>
              </a:rPr>
              <a:t>As we have trained the datasets in 2 different model, yolov5s and yolov5x. Here i will show their corresponding training results which are evaluated on validation set and compare them. As we can see in the confusion matrix,The data on the diagonal line represents the rates of correct prediction,but we can find out there are still a large part of road damages that are mispredicted as background. About the evaluation indices, the mAP here is only 0.5 which is of course not good enough. </a:t>
            </a:r>
            <a:endParaRPr lang="en-US" sz="10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3" name="Google Shape;153;p8:notes"/>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p9:notes"/>
          <p:cNvSpPr txBox="1"/>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US" sz="1050">
                <a:solidFill>
                  <a:schemeClr val="dk1"/>
                </a:solidFill>
                <a:latin typeface="Calibri" panose="020F0502020204030204"/>
                <a:ea typeface="Calibri" panose="020F0502020204030204"/>
                <a:cs typeface="Calibri" panose="020F0502020204030204"/>
                <a:sym typeface="Calibri" panose="020F0502020204030204"/>
              </a:rPr>
              <a:t>As for Yolov5x, it performs much better than yolov5s, The prediction accuracy are all around 80% except damage type D10 which is only 59%. Beside, the mAP here reach 0.76 which is relatively acceptable. However Yolov5x is more time-consuming than v5s. In conclusion YOLOv5x has high accuracy, but slow detection speed. YOLOv5s has fast detection speed, which is over 6 times faster than YOLOv5x here.So it require less computation and can better meet real-time requirements, is easier to deploy on mobile terminals, and is conducive to product deployment.In this project, we used yolov5x as our final model cuz we need to guarantee the detection accuracy.</a:t>
            </a:r>
            <a:endParaRPr sz="105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00"/>
              </a:spcBef>
              <a:spcAft>
                <a:spcPts val="0"/>
              </a:spcAft>
              <a:buSzPts val="1100"/>
              <a:buNone/>
            </a:pPr>
          </a:p>
        </p:txBody>
      </p:sp>
      <p:sp>
        <p:nvSpPr>
          <p:cNvPr id="166" name="Google Shape;166;p9:notes"/>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showMasterSp="0" matchingName="Blank">
  <p:cSld name="OBJECT">
    <p:bg>
      <p:bgPr>
        <a:solidFill>
          <a:schemeClr val="lt1"/>
        </a:solidFill>
        <a:effectLst/>
      </p:bgPr>
    </p:bg>
    <p:spTree>
      <p:nvGrpSpPr>
        <p:cNvPr id="19" name="Shape 19"/>
        <p:cNvGrpSpPr/>
        <p:nvPr/>
      </p:nvGrpSpPr>
      <p:grpSpPr>
        <a:xfrm>
          <a:off x="0" y="0"/>
          <a:ext cx="0" cy="0"/>
          <a:chOff x="0" y="0"/>
          <a:chExt cx="0" cy="0"/>
        </a:xfrm>
      </p:grpSpPr>
      <p:sp>
        <p:nvSpPr>
          <p:cNvPr id="20" name="Google Shape;20;p19"/>
          <p:cNvSpPr/>
          <p:nvPr/>
        </p:nvSpPr>
        <p:spPr>
          <a:xfrm>
            <a:off x="0" y="0"/>
            <a:ext cx="12192000" cy="2430145"/>
          </a:xfrm>
          <a:custGeom>
            <a:avLst/>
            <a:gdLst/>
            <a:ahLst/>
            <a:cxnLst/>
            <a:rect l="l" t="t" r="r" b="b"/>
            <a:pathLst>
              <a:path w="12192000" h="2430145" extrusionOk="0">
                <a:moveTo>
                  <a:pt x="12191975" y="2429965"/>
                </a:moveTo>
                <a:lnTo>
                  <a:pt x="0" y="2429965"/>
                </a:lnTo>
                <a:lnTo>
                  <a:pt x="0" y="0"/>
                </a:lnTo>
                <a:lnTo>
                  <a:pt x="12191975" y="0"/>
                </a:lnTo>
                <a:lnTo>
                  <a:pt x="12191975" y="2429965"/>
                </a:lnTo>
                <a:close/>
              </a:path>
            </a:pathLst>
          </a:custGeom>
          <a:solidFill>
            <a:srgbClr val="F2F2F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1" name="Google Shape;21;p19"/>
          <p:cNvSpPr/>
          <p:nvPr/>
        </p:nvSpPr>
        <p:spPr>
          <a:xfrm>
            <a:off x="2" y="2429965"/>
            <a:ext cx="972185" cy="972185"/>
          </a:xfrm>
          <a:custGeom>
            <a:avLst/>
            <a:gdLst/>
            <a:ahLst/>
            <a:cxnLst/>
            <a:rect l="l" t="t" r="r" b="b"/>
            <a:pathLst>
              <a:path w="972185" h="972185" extrusionOk="0">
                <a:moveTo>
                  <a:pt x="971997" y="972003"/>
                </a:moveTo>
                <a:lnTo>
                  <a:pt x="0" y="972003"/>
                </a:lnTo>
                <a:lnTo>
                  <a:pt x="0" y="0"/>
                </a:lnTo>
                <a:lnTo>
                  <a:pt x="971997" y="0"/>
                </a:lnTo>
                <a:lnTo>
                  <a:pt x="971997" y="972003"/>
                </a:lnTo>
                <a:close/>
              </a:path>
            </a:pathLst>
          </a:custGeom>
          <a:solidFill>
            <a:srgbClr val="79BA1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2" name="Google Shape;22;p19"/>
          <p:cNvSpPr/>
          <p:nvPr/>
        </p:nvSpPr>
        <p:spPr>
          <a:xfrm>
            <a:off x="964300" y="2429965"/>
            <a:ext cx="11228070" cy="972185"/>
          </a:xfrm>
          <a:custGeom>
            <a:avLst/>
            <a:gdLst/>
            <a:ahLst/>
            <a:cxnLst/>
            <a:rect l="l" t="t" r="r" b="b"/>
            <a:pathLst>
              <a:path w="11228070" h="972185" extrusionOk="0">
                <a:moveTo>
                  <a:pt x="11227674" y="972003"/>
                </a:moveTo>
                <a:lnTo>
                  <a:pt x="0" y="972003"/>
                </a:lnTo>
                <a:lnTo>
                  <a:pt x="0" y="0"/>
                </a:lnTo>
                <a:lnTo>
                  <a:pt x="11227674" y="0"/>
                </a:lnTo>
                <a:lnTo>
                  <a:pt x="11227674" y="972003"/>
                </a:lnTo>
                <a:close/>
              </a:path>
            </a:pathLst>
          </a:custGeom>
          <a:solidFill>
            <a:srgbClr val="002F7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 name="Google Shape;23;p19"/>
          <p:cNvSpPr/>
          <p:nvPr/>
        </p:nvSpPr>
        <p:spPr>
          <a:xfrm>
            <a:off x="964300" y="2429965"/>
            <a:ext cx="0" cy="972185"/>
          </a:xfrm>
          <a:custGeom>
            <a:avLst/>
            <a:gdLst/>
            <a:ahLst/>
            <a:cxnLst/>
            <a:rect l="l" t="t" r="r" b="b"/>
            <a:pathLst>
              <a:path w="120000" h="972185" extrusionOk="0">
                <a:moveTo>
                  <a:pt x="0" y="972003"/>
                </a:moveTo>
                <a:lnTo>
                  <a:pt x="0" y="0"/>
                </a:lnTo>
              </a:path>
            </a:pathLst>
          </a:custGeom>
          <a:noFill/>
          <a:ln w="285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4" name="Google Shape;24;p19"/>
          <p:cNvSpPr/>
          <p:nvPr/>
        </p:nvSpPr>
        <p:spPr>
          <a:xfrm>
            <a:off x="6470387" y="481264"/>
            <a:ext cx="4749590" cy="1462717"/>
          </a:xfrm>
          <a:prstGeom prst="rect">
            <a:avLst/>
          </a:prstGeom>
          <a:blipFill rotWithShape="1">
            <a:blip r:embed="rId2"/>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5" name="Google Shape;25;p19"/>
          <p:cNvSpPr txBox="1"/>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9"/>
          <p:cNvSpPr txBox="1"/>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9"/>
          <p:cNvSpPr txBox="1"/>
          <p:nvPr>
            <p:ph type="sldNum" idx="12"/>
          </p:nvPr>
        </p:nvSpPr>
        <p:spPr>
          <a:xfrm>
            <a:off x="11660375" y="6596803"/>
            <a:ext cx="245745" cy="196215"/>
          </a:xfrm>
          <a:prstGeom prst="rect">
            <a:avLst/>
          </a:prstGeom>
          <a:noFill/>
          <a:ln>
            <a:noFill/>
          </a:ln>
        </p:spPr>
        <p:txBody>
          <a:bodyPr spcFirstLastPara="1" wrap="square" lIns="0" tIns="0" rIns="0" bIns="0" anchor="t" anchorCtr="0">
            <a:spAutoFit/>
          </a:bodyPr>
          <a:lstStyle>
            <a:lvl1pPr marL="38100" marR="0" lvl="0"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38100" marR="0" lvl="1"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38100" marR="0" lvl="2"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38100" marR="0" lvl="3"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38100" marR="0" lvl="4"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38100" marR="0" lvl="5"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6pPr>
            <a:lvl7pPr marL="38100" marR="0" lvl="6"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7pPr>
            <a:lvl8pPr marL="38100" marR="0" lvl="7"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8pPr>
            <a:lvl9pPr marL="38100" marR="0" lvl="8"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28" name="Shape 28"/>
        <p:cNvGrpSpPr/>
        <p:nvPr/>
      </p:nvGrpSpPr>
      <p:grpSpPr>
        <a:xfrm>
          <a:off x="0" y="0"/>
          <a:ext cx="0" cy="0"/>
          <a:chOff x="0" y="0"/>
          <a:chExt cx="0" cy="0"/>
        </a:xfrm>
      </p:grpSpPr>
      <p:sp>
        <p:nvSpPr>
          <p:cNvPr id="29" name="Google Shape;29;p20"/>
          <p:cNvSpPr txBox="1"/>
          <p:nvPr>
            <p:ph type="title"/>
          </p:nvPr>
        </p:nvSpPr>
        <p:spPr>
          <a:xfrm>
            <a:off x="959148" y="120163"/>
            <a:ext cx="10273703" cy="330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000" b="1" i="0">
                <a:solidFill>
                  <a:schemeClr val="lt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0"/>
          <p:cNvSpPr txBox="1"/>
          <p:nvPr>
            <p:ph type="body" idx="1"/>
          </p:nvPr>
        </p:nvSpPr>
        <p:spPr>
          <a:xfrm>
            <a:off x="1014660" y="1496309"/>
            <a:ext cx="7432675" cy="28022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b="0" i="0">
                <a:solidFill>
                  <a:schemeClr val="dk1"/>
                </a:solidFil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p:txBody>
      </p:sp>
      <p:sp>
        <p:nvSpPr>
          <p:cNvPr id="31" name="Google Shape;31;p20"/>
          <p:cNvSpPr txBox="1"/>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0"/>
          <p:cNvSpPr txBox="1"/>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0"/>
          <p:cNvSpPr txBox="1"/>
          <p:nvPr>
            <p:ph type="sldNum" idx="12"/>
          </p:nvPr>
        </p:nvSpPr>
        <p:spPr>
          <a:xfrm>
            <a:off x="11660375" y="6596803"/>
            <a:ext cx="245745" cy="196215"/>
          </a:xfrm>
          <a:prstGeom prst="rect">
            <a:avLst/>
          </a:prstGeom>
          <a:noFill/>
          <a:ln>
            <a:noFill/>
          </a:ln>
        </p:spPr>
        <p:txBody>
          <a:bodyPr spcFirstLastPara="1" wrap="square" lIns="0" tIns="0" rIns="0" bIns="0" anchor="t" anchorCtr="0">
            <a:spAutoFit/>
          </a:bodyPr>
          <a:lstStyle>
            <a:lvl1pPr marL="38100" marR="0" lvl="0"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38100" marR="0" lvl="1"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38100" marR="0" lvl="2"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38100" marR="0" lvl="3"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38100" marR="0" lvl="4"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38100" marR="0" lvl="5"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6pPr>
            <a:lvl7pPr marL="38100" marR="0" lvl="6"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7pPr>
            <a:lvl8pPr marL="38100" marR="0" lvl="7"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8pPr>
            <a:lvl9pPr marL="38100" marR="0" lvl="8"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34" name="Shape 34"/>
        <p:cNvGrpSpPr/>
        <p:nvPr/>
      </p:nvGrpSpPr>
      <p:grpSpPr>
        <a:xfrm>
          <a:off x="0" y="0"/>
          <a:ext cx="0" cy="0"/>
          <a:chOff x="0" y="0"/>
          <a:chExt cx="0" cy="0"/>
        </a:xfrm>
      </p:grpSpPr>
      <p:sp>
        <p:nvSpPr>
          <p:cNvPr id="35" name="Google Shape;35;p21"/>
          <p:cNvSpPr txBox="1"/>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1"/>
          <p:cNvSpPr txBox="1"/>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1"/>
          <p:cNvSpPr txBox="1"/>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type="sldNum" idx="12"/>
          </p:nvPr>
        </p:nvSpPr>
        <p:spPr>
          <a:xfrm>
            <a:off x="11660375" y="6596803"/>
            <a:ext cx="245745" cy="196215"/>
          </a:xfrm>
          <a:prstGeom prst="rect">
            <a:avLst/>
          </a:prstGeom>
          <a:noFill/>
          <a:ln>
            <a:noFill/>
          </a:ln>
        </p:spPr>
        <p:txBody>
          <a:bodyPr spcFirstLastPara="1" wrap="square" lIns="0" tIns="0" rIns="0" bIns="0" anchor="t" anchorCtr="0">
            <a:spAutoFit/>
          </a:bodyPr>
          <a:lstStyle>
            <a:lvl1pPr marL="38100" marR="0" lvl="0"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38100" marR="0" lvl="1"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38100" marR="0" lvl="2"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38100" marR="0" lvl="3"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38100" marR="0" lvl="4"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38100" marR="0" lvl="5"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6pPr>
            <a:lvl7pPr marL="38100" marR="0" lvl="6"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7pPr>
            <a:lvl8pPr marL="38100" marR="0" lvl="7"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8pPr>
            <a:lvl9pPr marL="38100" marR="0" lvl="8"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40" name="Shape 40"/>
        <p:cNvGrpSpPr/>
        <p:nvPr/>
      </p:nvGrpSpPr>
      <p:grpSpPr>
        <a:xfrm>
          <a:off x="0" y="0"/>
          <a:ext cx="0" cy="0"/>
          <a:chOff x="0" y="0"/>
          <a:chExt cx="0" cy="0"/>
        </a:xfrm>
      </p:grpSpPr>
      <p:sp>
        <p:nvSpPr>
          <p:cNvPr id="41" name="Google Shape;41;p22"/>
          <p:cNvSpPr txBox="1"/>
          <p:nvPr>
            <p:ph type="title"/>
          </p:nvPr>
        </p:nvSpPr>
        <p:spPr>
          <a:xfrm>
            <a:off x="959148" y="120163"/>
            <a:ext cx="10273703" cy="330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000" b="1" i="0">
                <a:solidFill>
                  <a:schemeClr val="lt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2"/>
          <p:cNvSpPr txBox="1"/>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p:txBody>
      </p:sp>
      <p:sp>
        <p:nvSpPr>
          <p:cNvPr id="43" name="Google Shape;43;p22"/>
          <p:cNvSpPr txBox="1"/>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p:txBody>
      </p:sp>
      <p:sp>
        <p:nvSpPr>
          <p:cNvPr id="44" name="Google Shape;44;p22"/>
          <p:cNvSpPr txBox="1"/>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2"/>
          <p:cNvSpPr txBox="1"/>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2"/>
          <p:cNvSpPr txBox="1"/>
          <p:nvPr>
            <p:ph type="sldNum" idx="12"/>
          </p:nvPr>
        </p:nvSpPr>
        <p:spPr>
          <a:xfrm>
            <a:off x="11660375" y="6596803"/>
            <a:ext cx="245745" cy="196215"/>
          </a:xfrm>
          <a:prstGeom prst="rect">
            <a:avLst/>
          </a:prstGeom>
          <a:noFill/>
          <a:ln>
            <a:noFill/>
          </a:ln>
        </p:spPr>
        <p:txBody>
          <a:bodyPr spcFirstLastPara="1" wrap="square" lIns="0" tIns="0" rIns="0" bIns="0" anchor="t" anchorCtr="0">
            <a:spAutoFit/>
          </a:bodyPr>
          <a:lstStyle>
            <a:lvl1pPr marL="38100" marR="0" lvl="0"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38100" marR="0" lvl="1"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38100" marR="0" lvl="2"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38100" marR="0" lvl="3"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38100" marR="0" lvl="4"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38100" marR="0" lvl="5"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6pPr>
            <a:lvl7pPr marL="38100" marR="0" lvl="6"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7pPr>
            <a:lvl8pPr marL="38100" marR="0" lvl="7"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8pPr>
            <a:lvl9pPr marL="38100" marR="0" lvl="8"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47" name="Shape 47"/>
        <p:cNvGrpSpPr/>
        <p:nvPr/>
      </p:nvGrpSpPr>
      <p:grpSpPr>
        <a:xfrm>
          <a:off x="0" y="0"/>
          <a:ext cx="0" cy="0"/>
          <a:chOff x="0" y="0"/>
          <a:chExt cx="0" cy="0"/>
        </a:xfrm>
      </p:grpSpPr>
      <p:sp>
        <p:nvSpPr>
          <p:cNvPr id="48" name="Google Shape;48;p23"/>
          <p:cNvSpPr txBox="1"/>
          <p:nvPr>
            <p:ph type="title"/>
          </p:nvPr>
        </p:nvSpPr>
        <p:spPr>
          <a:xfrm>
            <a:off x="959148" y="120163"/>
            <a:ext cx="10273703" cy="330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000" b="1" i="0">
                <a:solidFill>
                  <a:schemeClr val="lt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3"/>
          <p:cNvSpPr txBox="1"/>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3"/>
          <p:cNvSpPr txBox="1"/>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
          <p:cNvSpPr txBox="1"/>
          <p:nvPr>
            <p:ph type="sldNum" idx="12"/>
          </p:nvPr>
        </p:nvSpPr>
        <p:spPr>
          <a:xfrm>
            <a:off x="11660375" y="6596803"/>
            <a:ext cx="245745" cy="196215"/>
          </a:xfrm>
          <a:prstGeom prst="rect">
            <a:avLst/>
          </a:prstGeom>
          <a:noFill/>
          <a:ln>
            <a:noFill/>
          </a:ln>
        </p:spPr>
        <p:txBody>
          <a:bodyPr spcFirstLastPara="1" wrap="square" lIns="0" tIns="0" rIns="0" bIns="0" anchor="t" anchorCtr="0">
            <a:spAutoFit/>
          </a:bodyPr>
          <a:lstStyle>
            <a:lvl1pPr marL="38100" marR="0" lvl="0"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38100" marR="0" lvl="1"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38100" marR="0" lvl="2"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38100" marR="0" lvl="3"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38100" marR="0" lvl="4"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38100" marR="0" lvl="5"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6pPr>
            <a:lvl7pPr marL="38100" marR="0" lvl="6"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7pPr>
            <a:lvl8pPr marL="38100" marR="0" lvl="7"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8pPr>
            <a:lvl9pPr marL="38100" marR="0" lvl="8"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52" name="Shape 52"/>
        <p:cNvGrpSpPr/>
        <p:nvPr/>
      </p:nvGrpSpPr>
      <p:grpSpPr>
        <a:xfrm>
          <a:off x="0" y="0"/>
          <a:ext cx="0" cy="0"/>
          <a:chOff x="0" y="0"/>
          <a:chExt cx="0" cy="0"/>
        </a:xfrm>
      </p:grpSpPr>
      <p:sp>
        <p:nvSpPr>
          <p:cNvPr id="53" name="Google Shape;53;p24"/>
          <p:cNvSpPr txBox="1"/>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4"/>
          <p:cNvSpPr txBox="1"/>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4"/>
          <p:cNvSpPr txBox="1"/>
          <p:nvPr>
            <p:ph type="sldNum" idx="12"/>
          </p:nvPr>
        </p:nvSpPr>
        <p:spPr>
          <a:xfrm>
            <a:off x="11660375" y="6596803"/>
            <a:ext cx="245745" cy="196215"/>
          </a:xfrm>
          <a:prstGeom prst="rect">
            <a:avLst/>
          </a:prstGeom>
          <a:noFill/>
          <a:ln>
            <a:noFill/>
          </a:ln>
        </p:spPr>
        <p:txBody>
          <a:bodyPr spcFirstLastPara="1" wrap="square" lIns="0" tIns="0" rIns="0" bIns="0" anchor="t" anchorCtr="0">
            <a:spAutoFit/>
          </a:bodyPr>
          <a:lstStyle>
            <a:lvl1pPr marL="38100" marR="0" lvl="0"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38100" marR="0" lvl="1"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38100" marR="0" lvl="2"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38100" marR="0" lvl="3"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38100" marR="0" lvl="4"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38100" marR="0" lvl="5"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6pPr>
            <a:lvl7pPr marL="38100" marR="0" lvl="6"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7pPr>
            <a:lvl8pPr marL="38100" marR="0" lvl="7"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8pPr>
            <a:lvl9pPr marL="38100" marR="0" lvl="8" indent="0" algn="l">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8"/>
          <p:cNvSpPr/>
          <p:nvPr/>
        </p:nvSpPr>
        <p:spPr>
          <a:xfrm>
            <a:off x="647998" y="0"/>
            <a:ext cx="11544300" cy="648335"/>
          </a:xfrm>
          <a:custGeom>
            <a:avLst/>
            <a:gdLst/>
            <a:ahLst/>
            <a:cxnLst/>
            <a:rect l="l" t="t" r="r" b="b"/>
            <a:pathLst>
              <a:path w="11544300" h="648335" extrusionOk="0">
                <a:moveTo>
                  <a:pt x="11543976" y="647998"/>
                </a:moveTo>
                <a:lnTo>
                  <a:pt x="0" y="647998"/>
                </a:lnTo>
                <a:lnTo>
                  <a:pt x="0" y="0"/>
                </a:lnTo>
                <a:lnTo>
                  <a:pt x="11543976" y="0"/>
                </a:lnTo>
                <a:lnTo>
                  <a:pt x="11543976" y="647998"/>
                </a:lnTo>
                <a:close/>
              </a:path>
            </a:pathLst>
          </a:custGeom>
          <a:solidFill>
            <a:srgbClr val="002F7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 name="Google Shape;7;p18"/>
          <p:cNvSpPr/>
          <p:nvPr/>
        </p:nvSpPr>
        <p:spPr>
          <a:xfrm>
            <a:off x="0" y="0"/>
            <a:ext cx="648335" cy="648335"/>
          </a:xfrm>
          <a:custGeom>
            <a:avLst/>
            <a:gdLst/>
            <a:ahLst/>
            <a:cxnLst/>
            <a:rect l="l" t="t" r="r" b="b"/>
            <a:pathLst>
              <a:path w="648335" h="648335" extrusionOk="0">
                <a:moveTo>
                  <a:pt x="647998" y="647998"/>
                </a:moveTo>
                <a:lnTo>
                  <a:pt x="0" y="647998"/>
                </a:lnTo>
                <a:lnTo>
                  <a:pt x="0" y="0"/>
                </a:lnTo>
                <a:lnTo>
                  <a:pt x="647998" y="0"/>
                </a:lnTo>
                <a:lnTo>
                  <a:pt x="647998" y="647998"/>
                </a:lnTo>
                <a:close/>
              </a:path>
            </a:pathLst>
          </a:custGeom>
          <a:solidFill>
            <a:srgbClr val="79BA1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 name="Google Shape;8;p18"/>
          <p:cNvSpPr/>
          <p:nvPr/>
        </p:nvSpPr>
        <p:spPr>
          <a:xfrm>
            <a:off x="648398" y="0"/>
            <a:ext cx="0" cy="648335"/>
          </a:xfrm>
          <a:custGeom>
            <a:avLst/>
            <a:gdLst/>
            <a:ahLst/>
            <a:cxnLst/>
            <a:rect l="l" t="t" r="r" b="b"/>
            <a:pathLst>
              <a:path w="120000" h="648335" extrusionOk="0">
                <a:moveTo>
                  <a:pt x="0" y="647998"/>
                </a:moveTo>
                <a:lnTo>
                  <a:pt x="0" y="0"/>
                </a:lnTo>
              </a:path>
            </a:pathLst>
          </a:custGeom>
          <a:noFill/>
          <a:ln w="190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 name="Google Shape;9;p18"/>
          <p:cNvSpPr/>
          <p:nvPr/>
        </p:nvSpPr>
        <p:spPr>
          <a:xfrm>
            <a:off x="10233647" y="171462"/>
            <a:ext cx="68580" cy="304800"/>
          </a:xfrm>
          <a:custGeom>
            <a:avLst/>
            <a:gdLst/>
            <a:ahLst/>
            <a:cxnLst/>
            <a:rect l="l" t="t" r="r" b="b"/>
            <a:pathLst>
              <a:path w="68579" h="304800" extrusionOk="0">
                <a:moveTo>
                  <a:pt x="68173" y="0"/>
                </a:moveTo>
                <a:lnTo>
                  <a:pt x="0" y="0"/>
                </a:lnTo>
                <a:lnTo>
                  <a:pt x="0" y="10160"/>
                </a:lnTo>
                <a:lnTo>
                  <a:pt x="0" y="304800"/>
                </a:lnTo>
                <a:lnTo>
                  <a:pt x="29870" y="304800"/>
                </a:lnTo>
                <a:lnTo>
                  <a:pt x="29870" y="10160"/>
                </a:lnTo>
                <a:lnTo>
                  <a:pt x="68173" y="10160"/>
                </a:lnTo>
                <a:lnTo>
                  <a:pt x="68173" y="0"/>
                </a:lnTo>
                <a:close/>
              </a:path>
            </a:pathLst>
          </a:custGeom>
          <a:solidFill>
            <a:srgbClr val="F2F2F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 name="Google Shape;10;p18"/>
          <p:cNvSpPr/>
          <p:nvPr/>
        </p:nvSpPr>
        <p:spPr>
          <a:xfrm>
            <a:off x="10233654" y="476250"/>
            <a:ext cx="68580" cy="10160"/>
          </a:xfrm>
          <a:custGeom>
            <a:avLst/>
            <a:gdLst/>
            <a:ahLst/>
            <a:cxnLst/>
            <a:rect l="l" t="t" r="r" b="b"/>
            <a:pathLst>
              <a:path w="68579" h="10159" extrusionOk="0">
                <a:moveTo>
                  <a:pt x="0" y="0"/>
                </a:moveTo>
                <a:lnTo>
                  <a:pt x="68174" y="0"/>
                </a:lnTo>
                <a:lnTo>
                  <a:pt x="68174" y="10160"/>
                </a:lnTo>
                <a:lnTo>
                  <a:pt x="0" y="10160"/>
                </a:lnTo>
                <a:lnTo>
                  <a:pt x="0" y="0"/>
                </a:lnTo>
                <a:close/>
              </a:path>
            </a:pathLst>
          </a:custGeom>
          <a:solidFill>
            <a:srgbClr val="F2F2F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Google Shape;11;p18"/>
          <p:cNvSpPr/>
          <p:nvPr/>
        </p:nvSpPr>
        <p:spPr>
          <a:xfrm>
            <a:off x="10412079" y="161999"/>
            <a:ext cx="610973" cy="247417"/>
          </a:xfrm>
          <a:prstGeom prst="rect">
            <a:avLst/>
          </a:prstGeom>
          <a:blipFill rotWithShape="1">
            <a:blip r:embed="rId7"/>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 name="Google Shape;12;p18"/>
          <p:cNvSpPr/>
          <p:nvPr/>
        </p:nvSpPr>
        <p:spPr>
          <a:xfrm>
            <a:off x="11131602" y="162840"/>
            <a:ext cx="562173" cy="243210"/>
          </a:xfrm>
          <a:prstGeom prst="rect">
            <a:avLst/>
          </a:prstGeom>
          <a:blipFill rotWithShape="1">
            <a:blip r:embed="rId8"/>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 name="Google Shape;13;p18"/>
          <p:cNvSpPr/>
          <p:nvPr/>
        </p:nvSpPr>
        <p:spPr>
          <a:xfrm>
            <a:off x="11800650" y="171462"/>
            <a:ext cx="67945" cy="314960"/>
          </a:xfrm>
          <a:custGeom>
            <a:avLst/>
            <a:gdLst/>
            <a:ahLst/>
            <a:cxnLst/>
            <a:rect l="l" t="t" r="r" b="b"/>
            <a:pathLst>
              <a:path w="67945" h="314959" extrusionOk="0">
                <a:moveTo>
                  <a:pt x="67322" y="0"/>
                </a:moveTo>
                <a:lnTo>
                  <a:pt x="0" y="0"/>
                </a:lnTo>
                <a:lnTo>
                  <a:pt x="0" y="10160"/>
                </a:lnTo>
                <a:lnTo>
                  <a:pt x="36969" y="10160"/>
                </a:lnTo>
                <a:lnTo>
                  <a:pt x="36969" y="304800"/>
                </a:lnTo>
                <a:lnTo>
                  <a:pt x="0" y="304800"/>
                </a:lnTo>
                <a:lnTo>
                  <a:pt x="0" y="314960"/>
                </a:lnTo>
                <a:lnTo>
                  <a:pt x="67322" y="314960"/>
                </a:lnTo>
                <a:lnTo>
                  <a:pt x="67322" y="304800"/>
                </a:lnTo>
                <a:lnTo>
                  <a:pt x="67322" y="10160"/>
                </a:lnTo>
                <a:lnTo>
                  <a:pt x="67322" y="0"/>
                </a:lnTo>
                <a:close/>
              </a:path>
            </a:pathLst>
          </a:custGeom>
          <a:solidFill>
            <a:srgbClr val="F2F2F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 name="Google Shape;14;p18"/>
          <p:cNvSpPr txBox="1"/>
          <p:nvPr>
            <p:ph type="title"/>
          </p:nvPr>
        </p:nvSpPr>
        <p:spPr>
          <a:xfrm>
            <a:off x="959148" y="120163"/>
            <a:ext cx="10273703" cy="3302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 name="Google Shape;15;p18"/>
          <p:cNvSpPr txBox="1"/>
          <p:nvPr>
            <p:ph type="body" idx="1"/>
          </p:nvPr>
        </p:nvSpPr>
        <p:spPr>
          <a:xfrm>
            <a:off x="1014660" y="1496309"/>
            <a:ext cx="7432675" cy="2802254"/>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p:txBody>
      </p:sp>
      <p:sp>
        <p:nvSpPr>
          <p:cNvPr id="16" name="Google Shape;16;p18"/>
          <p:cNvSpPr txBox="1"/>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7" name="Google Shape;17;p18"/>
          <p:cNvSpPr txBox="1"/>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8" name="Google Shape;18;p18"/>
          <p:cNvSpPr txBox="1"/>
          <p:nvPr>
            <p:ph type="sldNum" idx="12"/>
          </p:nvPr>
        </p:nvSpPr>
        <p:spPr>
          <a:xfrm>
            <a:off x="11660375" y="6596803"/>
            <a:ext cx="245745" cy="196215"/>
          </a:xfrm>
          <a:prstGeom prst="rect">
            <a:avLst/>
          </a:prstGeom>
          <a:noFill/>
          <a:ln>
            <a:noFill/>
          </a:ln>
        </p:spPr>
        <p:txBody>
          <a:bodyPr spcFirstLastPara="1" wrap="square" lIns="0" tIns="0" rIns="0" bIns="0" anchor="t" anchorCtr="0">
            <a:spAutoFit/>
          </a:bodyPr>
          <a:lstStyle>
            <a:lvl1pPr marL="38100" marR="0" lvl="0" indent="0" algn="l" rtl="0">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38100" marR="0" lvl="1" indent="0" algn="l" rtl="0">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38100" marR="0" lvl="2" indent="0" algn="l" rtl="0">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38100" marR="0" lvl="3" indent="0" algn="l" rtl="0">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38100" marR="0" lvl="4" indent="0" algn="l" rtl="0">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38100" marR="0" lvl="5" indent="0" algn="l" rtl="0">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6pPr>
            <a:lvl7pPr marL="38100" marR="0" lvl="6" indent="0" algn="l" rtl="0">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7pPr>
            <a:lvl8pPr marL="38100" marR="0" lvl="7" indent="0" algn="l" rtl="0">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8pPr>
            <a:lvl9pPr marL="38100" marR="0" lvl="8" indent="0" algn="l" rtl="0">
              <a:lnSpc>
                <a:spcPct val="119000"/>
              </a:lnSpc>
              <a:spcBef>
                <a:spcPts val="0"/>
              </a:spcBef>
              <a:spcAft>
                <a:spcPts val="0"/>
              </a:spcAft>
              <a:buClr>
                <a:srgbClr val="000000"/>
              </a:buClr>
              <a:buSzPts val="1200"/>
              <a:buFont typeface="Arial" panose="020B0604020202020204"/>
              <a:buNone/>
              <a:defRPr sz="1200" b="0" i="0" u="none" strike="noStrike" cap="none">
                <a:solidFill>
                  <a:srgbClr val="595959"/>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6.jpe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8.jpeg"/><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
          <p:cNvSpPr txBox="1"/>
          <p:nvPr/>
        </p:nvSpPr>
        <p:spPr>
          <a:xfrm>
            <a:off x="951599" y="3699505"/>
            <a:ext cx="85827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DCAITI-Project: Street damage detecti</a:t>
            </a:r>
            <a:r>
              <a:rPr lang="en-US" sz="1800" b="1">
                <a:solidFill>
                  <a:schemeClr val="dk1"/>
                </a:solidFill>
              </a:rPr>
              <a:t>on and rating</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61" name="Google Shape;61;p1"/>
          <p:cNvSpPr txBox="1"/>
          <p:nvPr/>
        </p:nvSpPr>
        <p:spPr>
          <a:xfrm>
            <a:off x="951599" y="5013537"/>
            <a:ext cx="3248100" cy="723900"/>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Name: Yilei Chen, Yiying Yang, Jie Chen</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6510" marR="0" lvl="0" indent="0" algn="l" rtl="0">
              <a:lnSpc>
                <a:spcPct val="100000"/>
              </a:lnSpc>
              <a:spcBef>
                <a:spcPts val="945"/>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Betreuer: Tschinibaew, Iskander</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10"/>
          <p:cNvSpPr txBox="1"/>
          <p:nvPr/>
        </p:nvSpPr>
        <p:spPr>
          <a:xfrm>
            <a:off x="959148" y="120163"/>
            <a:ext cx="27747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panose="020B0604020202020204"/>
              <a:buNone/>
            </a:pPr>
            <a:r>
              <a:rPr lang="en-US" sz="2000" b="1" i="0" u="none" strike="noStrike" cap="none">
                <a:solidFill>
                  <a:schemeClr val="lt1"/>
                </a:solidFill>
                <a:latin typeface="Arial" panose="020B0604020202020204"/>
                <a:ea typeface="Arial" panose="020B0604020202020204"/>
                <a:cs typeface="Arial" panose="020B0604020202020204"/>
                <a:sym typeface="Arial" panose="020B0604020202020204"/>
              </a:rPr>
              <a:t>II. Implementation</a:t>
            </a:r>
            <a:endParaRPr sz="20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3" name="Google Shape;183;p10"/>
          <p:cNvSpPr txBox="1"/>
          <p:nvPr/>
        </p:nvSpPr>
        <p:spPr>
          <a:xfrm>
            <a:off x="336704" y="676268"/>
            <a:ext cx="6525300" cy="883285"/>
          </a:xfrm>
          <a:prstGeom prst="rect">
            <a:avLst/>
          </a:prstGeom>
          <a:noFill/>
          <a:ln>
            <a:noFill/>
          </a:ln>
        </p:spPr>
        <p:txBody>
          <a:bodyPr spcFirstLastPara="1" wrap="square" lIns="0" tIns="125725" rIns="0" bIns="0" anchor="t" anchorCtr="0">
            <a:spAutoFit/>
          </a:bodyPr>
          <a:lstStyle/>
          <a:p>
            <a:pPr marL="1270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iii. Road Damage Detection</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5"/>
              </a:spcBef>
              <a:spcAft>
                <a:spcPts val="0"/>
              </a:spcAft>
              <a:buClr>
                <a:srgbClr val="000000"/>
              </a:buClr>
              <a:buSzPts val="2500"/>
              <a:buFont typeface="Arial" panose="020B0604020202020204"/>
              <a:buNone/>
            </a:pPr>
            <a:endParaRPr sz="25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84" name="Google Shape;184;p10"/>
          <p:cNvSpPr txBox="1"/>
          <p:nvPr/>
        </p:nvSpPr>
        <p:spPr>
          <a:xfrm>
            <a:off x="336700" y="6605650"/>
            <a:ext cx="14187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Speaker:Yilei Chen</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85" name="Google Shape;185;p10"/>
          <p:cNvSpPr txBox="1"/>
          <p:nvPr/>
        </p:nvSpPr>
        <p:spPr>
          <a:xfrm>
            <a:off x="11512950" y="6334925"/>
            <a:ext cx="465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 name="Google Shape;186;p10"/>
          <p:cNvSpPr txBox="1"/>
          <p:nvPr/>
        </p:nvSpPr>
        <p:spPr>
          <a:xfrm>
            <a:off x="654050" y="1176655"/>
            <a:ext cx="8277300" cy="569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US" sz="1700" b="1" i="0" u="none" strike="noStrike" cap="none">
                <a:solidFill>
                  <a:schemeClr val="dk1"/>
                </a:solidFill>
              </a:rPr>
              <a:t>Detection Results Visualization</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(based on ZEB-datasets)</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87" name="Google Shape;187;p10"/>
          <p:cNvPicPr preferRelativeResize="0"/>
          <p:nvPr/>
        </p:nvPicPr>
        <p:blipFill rotWithShape="1">
          <a:blip r:embed="rId1"/>
          <a:srcRect/>
          <a:stretch>
            <a:fillRect/>
          </a:stretch>
        </p:blipFill>
        <p:spPr>
          <a:xfrm>
            <a:off x="6167120" y="1699260"/>
            <a:ext cx="5489575" cy="3659505"/>
          </a:xfrm>
          <a:prstGeom prst="rect">
            <a:avLst/>
          </a:prstGeom>
          <a:noFill/>
          <a:ln>
            <a:noFill/>
          </a:ln>
        </p:spPr>
      </p:pic>
      <p:pic>
        <p:nvPicPr>
          <p:cNvPr id="188" name="Google Shape;188;p10" descr="28057_25"/>
          <p:cNvPicPr preferRelativeResize="0"/>
          <p:nvPr/>
        </p:nvPicPr>
        <p:blipFill rotWithShape="1">
          <a:blip r:embed="rId2"/>
          <a:srcRect/>
          <a:stretch>
            <a:fillRect/>
          </a:stretch>
        </p:blipFill>
        <p:spPr>
          <a:xfrm>
            <a:off x="561975" y="1702435"/>
            <a:ext cx="5411470" cy="3608705"/>
          </a:xfrm>
          <a:prstGeom prst="rect">
            <a:avLst/>
          </a:prstGeom>
          <a:noFill/>
          <a:ln>
            <a:noFill/>
          </a:ln>
        </p:spPr>
      </p:pic>
      <p:sp>
        <p:nvSpPr>
          <p:cNvPr id="189" name="Google Shape;189;p10"/>
          <p:cNvSpPr txBox="1"/>
          <p:nvPr/>
        </p:nvSpPr>
        <p:spPr>
          <a:xfrm>
            <a:off x="2446647" y="5590550"/>
            <a:ext cx="1726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original img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0" name="Google Shape;190;p10"/>
          <p:cNvSpPr txBox="1"/>
          <p:nvPr/>
        </p:nvSpPr>
        <p:spPr>
          <a:xfrm>
            <a:off x="8621401" y="5590550"/>
            <a:ext cx="1418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predicted img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94" name="Shape 194"/>
        <p:cNvGrpSpPr/>
        <p:nvPr/>
      </p:nvGrpSpPr>
      <p:grpSpPr>
        <a:xfrm>
          <a:off x="0" y="0"/>
          <a:ext cx="0" cy="0"/>
          <a:chOff x="0" y="0"/>
          <a:chExt cx="0" cy="0"/>
        </a:xfrm>
      </p:grpSpPr>
      <p:sp>
        <p:nvSpPr>
          <p:cNvPr id="195" name="Google Shape;195;p11"/>
          <p:cNvSpPr txBox="1"/>
          <p:nvPr/>
        </p:nvSpPr>
        <p:spPr>
          <a:xfrm>
            <a:off x="959148" y="120163"/>
            <a:ext cx="27747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panose="020B0604020202020204"/>
              <a:buNone/>
            </a:pPr>
            <a:r>
              <a:rPr lang="en-US" sz="2000" b="1" i="0" u="none" strike="noStrike" cap="none">
                <a:solidFill>
                  <a:schemeClr val="lt1"/>
                </a:solidFill>
                <a:latin typeface="Arial" panose="020B0604020202020204"/>
                <a:ea typeface="Arial" panose="020B0604020202020204"/>
                <a:cs typeface="Arial" panose="020B0604020202020204"/>
                <a:sym typeface="Arial" panose="020B0604020202020204"/>
              </a:rPr>
              <a:t>II. Implementation</a:t>
            </a:r>
            <a:endParaRPr sz="20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11"/>
          <p:cNvSpPr txBox="1"/>
          <p:nvPr/>
        </p:nvSpPr>
        <p:spPr>
          <a:xfrm>
            <a:off x="336704" y="676268"/>
            <a:ext cx="6525300" cy="883285"/>
          </a:xfrm>
          <a:prstGeom prst="rect">
            <a:avLst/>
          </a:prstGeom>
          <a:noFill/>
          <a:ln>
            <a:noFill/>
          </a:ln>
        </p:spPr>
        <p:txBody>
          <a:bodyPr spcFirstLastPara="1" wrap="square" lIns="0" tIns="125725" rIns="0" bIns="0" anchor="t" anchorCtr="0">
            <a:spAutoFit/>
          </a:bodyPr>
          <a:lstStyle/>
          <a:p>
            <a:pPr marL="1270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iii. Road Damage Detection</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5"/>
              </a:spcBef>
              <a:spcAft>
                <a:spcPts val="0"/>
              </a:spcAft>
              <a:buClr>
                <a:srgbClr val="000000"/>
              </a:buClr>
              <a:buSzPts val="2500"/>
              <a:buFont typeface="Arial" panose="020B0604020202020204"/>
              <a:buNone/>
            </a:pPr>
            <a:endParaRPr sz="25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97" name="Google Shape;197;p11"/>
          <p:cNvSpPr txBox="1"/>
          <p:nvPr/>
        </p:nvSpPr>
        <p:spPr>
          <a:xfrm>
            <a:off x="336700" y="6605650"/>
            <a:ext cx="14187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Speaker:Yilei Chen</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98" name="Google Shape;198;p11"/>
          <p:cNvSpPr txBox="1"/>
          <p:nvPr/>
        </p:nvSpPr>
        <p:spPr>
          <a:xfrm>
            <a:off x="11512950" y="6334925"/>
            <a:ext cx="465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11</a:t>
            </a: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 name="Google Shape;199;p11"/>
          <p:cNvSpPr txBox="1"/>
          <p:nvPr/>
        </p:nvSpPr>
        <p:spPr>
          <a:xfrm>
            <a:off x="654050" y="1176655"/>
            <a:ext cx="8277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US" sz="1700" b="1" i="0" u="none" strike="noStrike" cap="none">
                <a:solidFill>
                  <a:schemeClr val="dk1"/>
                </a:solidFill>
              </a:rPr>
              <a:t>Detection Results Analysis </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(based on ZEB-datasets)</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Detection Error Example:</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0" name="Google Shape;200;p11" descr="28041_20"/>
          <p:cNvPicPr preferRelativeResize="0"/>
          <p:nvPr/>
        </p:nvPicPr>
        <p:blipFill rotWithShape="1">
          <a:blip r:embed="rId1"/>
          <a:srcRect/>
          <a:stretch>
            <a:fillRect/>
          </a:stretch>
        </p:blipFill>
        <p:spPr>
          <a:xfrm>
            <a:off x="340995" y="1766570"/>
            <a:ext cx="5720080" cy="3813175"/>
          </a:xfrm>
          <a:prstGeom prst="rect">
            <a:avLst/>
          </a:prstGeom>
          <a:noFill/>
          <a:ln>
            <a:noFill/>
          </a:ln>
        </p:spPr>
      </p:pic>
      <p:pic>
        <p:nvPicPr>
          <p:cNvPr id="201" name="Google Shape;201;p11" descr="28082_21"/>
          <p:cNvPicPr preferRelativeResize="0"/>
          <p:nvPr/>
        </p:nvPicPr>
        <p:blipFill rotWithShape="1">
          <a:blip r:embed="rId2"/>
          <a:srcRect/>
          <a:stretch>
            <a:fillRect/>
          </a:stretch>
        </p:blipFill>
        <p:spPr>
          <a:xfrm>
            <a:off x="6248400" y="1765935"/>
            <a:ext cx="5724525" cy="3817620"/>
          </a:xfrm>
          <a:prstGeom prst="rect">
            <a:avLst/>
          </a:prstGeom>
          <a:noFill/>
          <a:ln>
            <a:noFill/>
          </a:ln>
        </p:spPr>
      </p:pic>
      <p:sp>
        <p:nvSpPr>
          <p:cNvPr id="202" name="Google Shape;202;p11"/>
          <p:cNvSpPr txBox="1"/>
          <p:nvPr/>
        </p:nvSpPr>
        <p:spPr>
          <a:xfrm>
            <a:off x="1546040" y="5659755"/>
            <a:ext cx="2933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Detection Error caused by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Shadow</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 name="Google Shape;203;p11"/>
          <p:cNvSpPr txBox="1"/>
          <p:nvPr/>
        </p:nvSpPr>
        <p:spPr>
          <a:xfrm>
            <a:off x="7575550" y="5659755"/>
            <a:ext cx="3427095"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Detection Error caused by Gravel Roads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sp>
        <p:nvSpPr>
          <p:cNvPr id="208" name="Google Shape;208;p12"/>
          <p:cNvSpPr txBox="1"/>
          <p:nvPr/>
        </p:nvSpPr>
        <p:spPr>
          <a:xfrm>
            <a:off x="959148" y="120163"/>
            <a:ext cx="27747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panose="020B0604020202020204"/>
              <a:buNone/>
            </a:pPr>
            <a:r>
              <a:rPr lang="en-US" sz="2000" b="1" i="0" u="none" strike="noStrike" cap="none">
                <a:solidFill>
                  <a:schemeClr val="lt1"/>
                </a:solidFill>
                <a:latin typeface="Arial" panose="020B0604020202020204"/>
                <a:ea typeface="Arial" panose="020B0604020202020204"/>
                <a:cs typeface="Arial" panose="020B0604020202020204"/>
                <a:sym typeface="Arial" panose="020B0604020202020204"/>
              </a:rPr>
              <a:t>II. Implementation</a:t>
            </a:r>
            <a:endParaRPr sz="20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9" name="Google Shape;209;p12"/>
          <p:cNvSpPr txBox="1"/>
          <p:nvPr/>
        </p:nvSpPr>
        <p:spPr>
          <a:xfrm>
            <a:off x="336704" y="676268"/>
            <a:ext cx="6525300" cy="883285"/>
          </a:xfrm>
          <a:prstGeom prst="rect">
            <a:avLst/>
          </a:prstGeom>
          <a:noFill/>
          <a:ln>
            <a:noFill/>
          </a:ln>
        </p:spPr>
        <p:txBody>
          <a:bodyPr spcFirstLastPara="1" wrap="square" lIns="0" tIns="125725" rIns="0" bIns="0" anchor="t" anchorCtr="0">
            <a:spAutoFit/>
          </a:bodyPr>
          <a:lstStyle/>
          <a:p>
            <a:pPr marL="1270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iii. Road Damage Detection</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5"/>
              </a:spcBef>
              <a:spcAft>
                <a:spcPts val="0"/>
              </a:spcAft>
              <a:buClr>
                <a:srgbClr val="000000"/>
              </a:buClr>
              <a:buSzPts val="2500"/>
              <a:buFont typeface="Arial" panose="020B0604020202020204"/>
              <a:buNone/>
            </a:pPr>
            <a:endParaRPr sz="25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0" name="Google Shape;210;p12"/>
          <p:cNvSpPr txBox="1"/>
          <p:nvPr/>
        </p:nvSpPr>
        <p:spPr>
          <a:xfrm>
            <a:off x="336700" y="6605650"/>
            <a:ext cx="14187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Spea</a:t>
            </a: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ker:</a:t>
            </a: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Yilei Chen</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1" name="Google Shape;211;p12"/>
          <p:cNvSpPr txBox="1"/>
          <p:nvPr/>
        </p:nvSpPr>
        <p:spPr>
          <a:xfrm>
            <a:off x="654050" y="1176655"/>
            <a:ext cx="82773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700" b="1" i="0" u="none" strike="noStrike" cap="none">
                <a:solidFill>
                  <a:schemeClr val="dk1"/>
                </a:solidFill>
              </a:rPr>
              <a:t>● Detection Results Analysis</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(based on ZEB-datasets)</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Detection Error Example:</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 name="Google Shape;212;p12"/>
          <p:cNvSpPr txBox="1"/>
          <p:nvPr/>
        </p:nvSpPr>
        <p:spPr>
          <a:xfrm>
            <a:off x="1543050" y="5774055"/>
            <a:ext cx="359537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Detection Error caused by bicycle lane sign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 name="Google Shape;213;p12"/>
          <p:cNvSpPr txBox="1"/>
          <p:nvPr/>
        </p:nvSpPr>
        <p:spPr>
          <a:xfrm>
            <a:off x="7254875" y="5774055"/>
            <a:ext cx="396113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Detection Error caused by low image resolution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14" name="Google Shape;214;p12" descr="28042_3"/>
          <p:cNvPicPr preferRelativeResize="0"/>
          <p:nvPr/>
        </p:nvPicPr>
        <p:blipFill rotWithShape="1">
          <a:blip r:embed="rId1"/>
          <a:srcRect/>
          <a:stretch>
            <a:fillRect/>
          </a:stretch>
        </p:blipFill>
        <p:spPr>
          <a:xfrm>
            <a:off x="337185" y="1795145"/>
            <a:ext cx="5804535" cy="3870325"/>
          </a:xfrm>
          <a:prstGeom prst="rect">
            <a:avLst/>
          </a:prstGeom>
          <a:noFill/>
          <a:ln>
            <a:noFill/>
          </a:ln>
        </p:spPr>
      </p:pic>
      <p:pic>
        <p:nvPicPr>
          <p:cNvPr id="215" name="Google Shape;215;p12" descr="28069_19"/>
          <p:cNvPicPr preferRelativeResize="0"/>
          <p:nvPr/>
        </p:nvPicPr>
        <p:blipFill rotWithShape="1">
          <a:blip r:embed="rId2"/>
          <a:srcRect/>
          <a:stretch>
            <a:fillRect/>
          </a:stretch>
        </p:blipFill>
        <p:spPr>
          <a:xfrm>
            <a:off x="6252210" y="1777365"/>
            <a:ext cx="5827395" cy="3886200"/>
          </a:xfrm>
          <a:prstGeom prst="rect">
            <a:avLst/>
          </a:prstGeom>
          <a:noFill/>
          <a:ln>
            <a:noFill/>
          </a:ln>
        </p:spPr>
      </p:pic>
      <p:cxnSp>
        <p:nvCxnSpPr>
          <p:cNvPr id="216" name="Google Shape;216;p12"/>
          <p:cNvCxnSpPr/>
          <p:nvPr/>
        </p:nvCxnSpPr>
        <p:spPr>
          <a:xfrm rot="10800000">
            <a:off x="9327515" y="3590290"/>
            <a:ext cx="193675" cy="313690"/>
          </a:xfrm>
          <a:prstGeom prst="straightConnector1">
            <a:avLst/>
          </a:prstGeom>
          <a:noFill/>
          <a:ln w="38100" cap="flat" cmpd="sng">
            <a:solidFill>
              <a:schemeClr val="accent5"/>
            </a:solidFill>
            <a:prstDash val="solid"/>
            <a:round/>
            <a:headEnd type="none" w="sm" len="sm"/>
            <a:tailEnd type="stealth" w="med" len="med"/>
          </a:ln>
          <a:effectLst>
            <a:outerShdw blurRad="40000" dist="23000" dir="5400000" rotWithShape="0">
              <a:srgbClr val="000000">
                <a:alpha val="34901"/>
              </a:srgbClr>
            </a:outerShdw>
          </a:effectLst>
        </p:spPr>
      </p:cxnSp>
      <p:sp>
        <p:nvSpPr>
          <p:cNvPr id="217" name="Google Shape;217;p12"/>
          <p:cNvSpPr/>
          <p:nvPr/>
        </p:nvSpPr>
        <p:spPr>
          <a:xfrm>
            <a:off x="8801735" y="3414395"/>
            <a:ext cx="867410" cy="147955"/>
          </a:xfrm>
          <a:prstGeom prst="roundRect">
            <a:avLst>
              <a:gd name="adj" fmla="val 16667"/>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13"/>
          <p:cNvSpPr txBox="1"/>
          <p:nvPr/>
        </p:nvSpPr>
        <p:spPr>
          <a:xfrm>
            <a:off x="959148" y="120163"/>
            <a:ext cx="27747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panose="020B0604020202020204"/>
              <a:buNone/>
            </a:pPr>
            <a:r>
              <a:rPr lang="en-US" sz="2000" b="1" i="0" u="none" strike="noStrike" cap="none">
                <a:solidFill>
                  <a:schemeClr val="lt1"/>
                </a:solidFill>
                <a:latin typeface="Arial" panose="020B0604020202020204"/>
                <a:ea typeface="Arial" panose="020B0604020202020204"/>
                <a:cs typeface="Arial" panose="020B0604020202020204"/>
                <a:sym typeface="Arial" panose="020B0604020202020204"/>
              </a:rPr>
              <a:t>II. Implementation</a:t>
            </a:r>
            <a:endParaRPr sz="20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3" name="Google Shape;223;p13"/>
          <p:cNvSpPr txBox="1"/>
          <p:nvPr/>
        </p:nvSpPr>
        <p:spPr>
          <a:xfrm>
            <a:off x="336704" y="676268"/>
            <a:ext cx="6525300" cy="883285"/>
          </a:xfrm>
          <a:prstGeom prst="rect">
            <a:avLst/>
          </a:prstGeom>
          <a:noFill/>
          <a:ln>
            <a:noFill/>
          </a:ln>
        </p:spPr>
        <p:txBody>
          <a:bodyPr spcFirstLastPara="1" wrap="square" lIns="0" tIns="125725" rIns="0" bIns="0" anchor="t" anchorCtr="0">
            <a:spAutoFit/>
          </a:bodyPr>
          <a:lstStyle/>
          <a:p>
            <a:pPr marL="1270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iv.Preprocessing(ZEB_dataset)</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5"/>
              </a:spcBef>
              <a:spcAft>
                <a:spcPts val="0"/>
              </a:spcAft>
              <a:buClr>
                <a:srgbClr val="000000"/>
              </a:buClr>
              <a:buSzPts val="2500"/>
              <a:buFont typeface="Arial" panose="020B0604020202020204"/>
              <a:buNone/>
            </a:pPr>
            <a:endParaRPr sz="25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4" name="Google Shape;224;p13"/>
          <p:cNvSpPr txBox="1"/>
          <p:nvPr/>
        </p:nvSpPr>
        <p:spPr>
          <a:xfrm>
            <a:off x="336700" y="6605650"/>
            <a:ext cx="14187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Speaker:Yilei Chen</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25" name="Google Shape;225;p13"/>
          <p:cNvSpPr txBox="1"/>
          <p:nvPr/>
        </p:nvSpPr>
        <p:spPr>
          <a:xfrm>
            <a:off x="11512950" y="6334925"/>
            <a:ext cx="465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6" name="Google Shape;226;p13"/>
          <p:cNvSpPr txBox="1"/>
          <p:nvPr/>
        </p:nvSpPr>
        <p:spPr>
          <a:xfrm>
            <a:off x="654050" y="1176655"/>
            <a:ext cx="8277300" cy="87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700" b="1" i="0" u="none" strike="noStrike" cap="none">
                <a:solidFill>
                  <a:schemeClr val="dk1"/>
                </a:solidFill>
                <a:latin typeface="Arial" panose="020B0604020202020204"/>
                <a:ea typeface="Arial" panose="020B0604020202020204"/>
                <a:cs typeface="Arial" panose="020B0604020202020204"/>
                <a:sym typeface="Arial" panose="020B0604020202020204"/>
              </a:rPr>
              <a:t>● Dataset Cleaning(D</a:t>
            </a:r>
            <a:r>
              <a:rPr lang="en-US" sz="1700" b="1">
                <a:solidFill>
                  <a:schemeClr val="dk1"/>
                </a:solidFill>
              </a:rPr>
              <a:t>enoising</a:t>
            </a:r>
            <a:r>
              <a:rPr lang="en-US" sz="1700" b="1" i="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sz="17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Significant damage but twrio and zwris values are 1.</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The twrio and zwris values are large but the damage is insignificant.</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27" name="Google Shape;227;p13"/>
          <p:cNvPicPr preferRelativeResize="0"/>
          <p:nvPr/>
        </p:nvPicPr>
        <p:blipFill rotWithShape="1">
          <a:blip r:embed="rId1"/>
          <a:srcRect/>
          <a:stretch>
            <a:fillRect/>
          </a:stretch>
        </p:blipFill>
        <p:spPr>
          <a:xfrm>
            <a:off x="727075" y="2195195"/>
            <a:ext cx="5142865" cy="3429000"/>
          </a:xfrm>
          <a:prstGeom prst="rect">
            <a:avLst/>
          </a:prstGeom>
          <a:noFill/>
          <a:ln>
            <a:noFill/>
          </a:ln>
        </p:spPr>
      </p:pic>
      <p:sp>
        <p:nvSpPr>
          <p:cNvPr id="228" name="Google Shape;228;p13"/>
          <p:cNvSpPr txBox="1"/>
          <p:nvPr/>
        </p:nvSpPr>
        <p:spPr>
          <a:xfrm>
            <a:off x="2117090" y="5796280"/>
            <a:ext cx="161671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twrio=1; zw ris = 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29" name="Google Shape;229;p13"/>
          <p:cNvPicPr preferRelativeResize="0"/>
          <p:nvPr/>
        </p:nvPicPr>
        <p:blipFill rotWithShape="1">
          <a:blip r:embed="rId2"/>
          <a:srcRect/>
          <a:stretch>
            <a:fillRect/>
          </a:stretch>
        </p:blipFill>
        <p:spPr>
          <a:xfrm>
            <a:off x="6351270" y="2195195"/>
            <a:ext cx="5149215" cy="3432810"/>
          </a:xfrm>
          <a:prstGeom prst="rect">
            <a:avLst/>
          </a:prstGeom>
          <a:noFill/>
          <a:ln>
            <a:noFill/>
          </a:ln>
        </p:spPr>
      </p:pic>
      <p:sp>
        <p:nvSpPr>
          <p:cNvPr id="230" name="Google Shape;230;p13"/>
          <p:cNvSpPr txBox="1"/>
          <p:nvPr/>
        </p:nvSpPr>
        <p:spPr>
          <a:xfrm>
            <a:off x="7795895" y="5796280"/>
            <a:ext cx="2260600" cy="3067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twrio = 2.93; zw ris = 2.79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g13d6f268eaa_0_33"/>
          <p:cNvSpPr txBox="1"/>
          <p:nvPr>
            <p:ph type="ctrTitle"/>
          </p:nvPr>
        </p:nvSpPr>
        <p:spPr>
          <a:xfrm>
            <a:off x="914400" y="2125980"/>
            <a:ext cx="103632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p>
        </p:txBody>
      </p:sp>
      <p:pic>
        <p:nvPicPr>
          <p:cNvPr id="236" name="Google Shape;236;g13d6f268eaa_0_33"/>
          <p:cNvPicPr preferRelativeResize="0"/>
          <p:nvPr/>
        </p:nvPicPr>
        <p:blipFill>
          <a:blip r:embed="rId1"/>
          <a:stretch>
            <a:fillRect/>
          </a:stretch>
        </p:blipFill>
        <p:spPr>
          <a:xfrm>
            <a:off x="106050" y="-12"/>
            <a:ext cx="11979875" cy="6637175"/>
          </a:xfrm>
          <a:prstGeom prst="rect">
            <a:avLst/>
          </a:prstGeom>
          <a:noFill/>
          <a:ln>
            <a:noFill/>
          </a:ln>
        </p:spPr>
      </p:pic>
      <p:sp>
        <p:nvSpPr>
          <p:cNvPr id="237" name="Google Shape;237;g13d6f268eaa_0_33"/>
          <p:cNvSpPr txBox="1"/>
          <p:nvPr/>
        </p:nvSpPr>
        <p:spPr>
          <a:xfrm>
            <a:off x="820775" y="6154525"/>
            <a:ext cx="3000000" cy="3693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US" sz="1200">
                <a:solidFill>
                  <a:schemeClr val="dk1"/>
                </a:solidFill>
              </a:rPr>
              <a:t>Jie Chen</a:t>
            </a:r>
            <a:endParaRPr lang="en-US"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41" name="Shape 241"/>
        <p:cNvGrpSpPr/>
        <p:nvPr/>
      </p:nvGrpSpPr>
      <p:grpSpPr>
        <a:xfrm>
          <a:off x="0" y="0"/>
          <a:ext cx="0" cy="0"/>
          <a:chOff x="0" y="0"/>
          <a:chExt cx="0" cy="0"/>
        </a:xfrm>
      </p:grpSpPr>
      <p:sp>
        <p:nvSpPr>
          <p:cNvPr id="242" name="Google Shape;242;g13d6f268eaa_0_27"/>
          <p:cNvSpPr txBox="1"/>
          <p:nvPr>
            <p:ph type="ctrTitle"/>
          </p:nvPr>
        </p:nvSpPr>
        <p:spPr>
          <a:xfrm>
            <a:off x="914400" y="2125980"/>
            <a:ext cx="103632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p>
        </p:txBody>
      </p:sp>
      <p:pic>
        <p:nvPicPr>
          <p:cNvPr id="243" name="Google Shape;243;g13d6f268eaa_0_27"/>
          <p:cNvPicPr preferRelativeResize="0"/>
          <p:nvPr/>
        </p:nvPicPr>
        <p:blipFill>
          <a:blip r:embed="rId1"/>
          <a:stretch>
            <a:fillRect/>
          </a:stretch>
        </p:blipFill>
        <p:spPr>
          <a:xfrm>
            <a:off x="363250" y="77550"/>
            <a:ext cx="11652773" cy="6635151"/>
          </a:xfrm>
          <a:prstGeom prst="rect">
            <a:avLst/>
          </a:prstGeom>
          <a:noFill/>
          <a:ln>
            <a:noFill/>
          </a:ln>
        </p:spPr>
      </p:pic>
      <p:sp>
        <p:nvSpPr>
          <p:cNvPr id="244" name="Google Shape;244;g13d6f268eaa_0_27"/>
          <p:cNvSpPr txBox="1"/>
          <p:nvPr/>
        </p:nvSpPr>
        <p:spPr>
          <a:xfrm>
            <a:off x="188900" y="6416050"/>
            <a:ext cx="3000000" cy="3693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US" sz="1200">
                <a:solidFill>
                  <a:schemeClr val="dk1"/>
                </a:solidFill>
              </a:rPr>
              <a:t>Speaker: </a:t>
            </a:r>
            <a:r>
              <a:rPr lang="en-US" sz="1200">
                <a:solidFill>
                  <a:schemeClr val="dk1"/>
                </a:solidFill>
              </a:rPr>
              <a:t>Jie Chen</a:t>
            </a:r>
            <a:endParaRPr lang="en-US" sz="1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g13d6f268eaa_0_15"/>
          <p:cNvSpPr txBox="1"/>
          <p:nvPr/>
        </p:nvSpPr>
        <p:spPr>
          <a:xfrm>
            <a:off x="783100" y="94925"/>
            <a:ext cx="8329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rgbClr val="FFFFFF"/>
                </a:solidFill>
              </a:rPr>
              <a:t>III. Conclusion &amp; Outlook</a:t>
            </a:r>
            <a:endParaRPr lang="en-US" sz="2000" b="1">
              <a:solidFill>
                <a:srgbClr val="FFFFFF"/>
              </a:solidFill>
            </a:endParaRPr>
          </a:p>
        </p:txBody>
      </p:sp>
      <p:sp>
        <p:nvSpPr>
          <p:cNvPr id="250" name="Google Shape;250;g13d6f268eaa_0_15"/>
          <p:cNvSpPr txBox="1"/>
          <p:nvPr/>
        </p:nvSpPr>
        <p:spPr>
          <a:xfrm>
            <a:off x="72650" y="6411825"/>
            <a:ext cx="3000000" cy="3693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US" sz="1200">
                <a:solidFill>
                  <a:schemeClr val="dk1"/>
                </a:solidFill>
              </a:rPr>
              <a:t>Speaker: Jie Chen</a:t>
            </a:r>
            <a:endParaRPr lang="en-US" sz="1200">
              <a:solidFill>
                <a:schemeClr val="dk1"/>
              </a:solidFill>
            </a:endParaRPr>
          </a:p>
        </p:txBody>
      </p:sp>
      <p:pic>
        <p:nvPicPr>
          <p:cNvPr id="251" name="Google Shape;251;g13d6f268eaa_0_15"/>
          <p:cNvPicPr preferRelativeResize="0"/>
          <p:nvPr/>
        </p:nvPicPr>
        <p:blipFill>
          <a:blip r:embed="rId1"/>
          <a:stretch>
            <a:fillRect/>
          </a:stretch>
        </p:blipFill>
        <p:spPr>
          <a:xfrm>
            <a:off x="783100" y="587513"/>
            <a:ext cx="8141075" cy="59656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p16"/>
          <p:cNvSpPr txBox="1"/>
          <p:nvPr/>
        </p:nvSpPr>
        <p:spPr>
          <a:xfrm>
            <a:off x="4024628" y="4495800"/>
            <a:ext cx="5407660" cy="391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Thank you for your attention!</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7" name="Google Shape;257;p16"/>
          <p:cNvSpPr txBox="1"/>
          <p:nvPr/>
        </p:nvSpPr>
        <p:spPr>
          <a:xfrm>
            <a:off x="825498" y="6065676"/>
            <a:ext cx="3199130" cy="384721"/>
          </a:xfrm>
          <a:prstGeom prst="rect">
            <a:avLst/>
          </a:prstGeom>
          <a:noFill/>
          <a:ln>
            <a:noFill/>
          </a:ln>
        </p:spPr>
        <p:txBody>
          <a:bodyPr spcFirstLastPara="1" wrap="square" lIns="0" tIns="17775" rIns="0" bIns="0" anchor="t" anchorCtr="0">
            <a:spAutoFit/>
          </a:bodyPr>
          <a:lstStyle/>
          <a:p>
            <a:pPr marL="12700" marR="0" lvl="0" indent="0" algn="l" rtl="0">
              <a:lnSpc>
                <a:spcPct val="100000"/>
              </a:lnSpc>
              <a:spcBef>
                <a:spcPts val="0"/>
              </a:spcBef>
              <a:spcAft>
                <a:spcPts val="0"/>
              </a:spcAft>
              <a:buClr>
                <a:srgbClr val="000000"/>
              </a:buClr>
              <a:buSzPts val="1100"/>
              <a:buFont typeface="Arial" panose="020B0604020202020204"/>
              <a:buNone/>
            </a:pPr>
            <a:r>
              <a:rPr lang="en-US" sz="1100" b="0" i="0" u="none" strike="noStrike" cap="none">
                <a:solidFill>
                  <a:schemeClr val="dk1"/>
                </a:solidFill>
                <a:latin typeface="Arial" panose="020B0604020202020204"/>
                <a:ea typeface="Arial" panose="020B0604020202020204"/>
                <a:cs typeface="Arial" panose="020B0604020202020204"/>
                <a:sym typeface="Arial" panose="020B0604020202020204"/>
              </a:rPr>
              <a:t>Name: Yile Chen, Yiying Yang, Jie Chen</a:t>
            </a:r>
            <a:endParaRPr sz="11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2700" marR="0" lvl="0" indent="0" algn="l" rtl="0">
              <a:lnSpc>
                <a:spcPct val="100000"/>
              </a:lnSpc>
              <a:spcBef>
                <a:spcPts val="140"/>
              </a:spcBef>
              <a:spcAft>
                <a:spcPts val="0"/>
              </a:spcAft>
              <a:buClr>
                <a:srgbClr val="000000"/>
              </a:buClr>
              <a:buSzPts val="1200"/>
              <a:buFont typeface="Arial" panose="020B0604020202020204"/>
              <a:buNone/>
            </a:pP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262" name="Google Shape;262;p17"/>
          <p:cNvSpPr txBox="1"/>
          <p:nvPr/>
        </p:nvSpPr>
        <p:spPr>
          <a:xfrm>
            <a:off x="951599" y="3861430"/>
            <a:ext cx="9814500" cy="1648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Quelle</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2700" marR="5080" lvl="0" indent="0" algn="l" rtl="0">
              <a:lnSpc>
                <a:spcPct val="100000"/>
              </a:lnSpc>
              <a:spcBef>
                <a:spcPts val="1130"/>
              </a:spcBef>
              <a:spcAft>
                <a:spcPts val="0"/>
              </a:spcAft>
              <a:buClr>
                <a:srgbClr val="000000"/>
              </a:buClr>
              <a:buSzPts val="1600"/>
              <a:buFont typeface="Arial" panose="020B0604020202020204"/>
              <a:buNone/>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[1] Arya, D., Maeda, H., Ghosh, S. K., Toshniwal, D., Mraz, A., Kashiyama, T., &amp; Sekimoto, Y. (2020). Transfer  Learning-based Road Damage Detection for Multiple Countries. arXiv preprint arXiv:2008.13101.</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2700" marR="5080" lvl="0" indent="0" algn="l" rtl="0">
              <a:lnSpc>
                <a:spcPct val="100000"/>
              </a:lnSpc>
              <a:spcBef>
                <a:spcPts val="1130"/>
              </a:spcBef>
              <a:spcAft>
                <a:spcPts val="0"/>
              </a:spcAft>
              <a:buClr>
                <a:srgbClr val="000000"/>
              </a:buClr>
              <a:buSzPts val="1600"/>
              <a:buFont typeface="Arial" panose="020B0604020202020204"/>
              <a:buNone/>
            </a:pPr>
            <a:endParaRPr sz="12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a:p>
            <a:pPr marL="12700" marR="5080" lvl="0" indent="0" algn="l" rtl="0">
              <a:lnSpc>
                <a:spcPct val="100000"/>
              </a:lnSpc>
              <a:spcBef>
                <a:spcPts val="1130"/>
              </a:spcBef>
              <a:spcAft>
                <a:spcPts val="0"/>
              </a:spcAft>
              <a:buClr>
                <a:srgbClr val="000000"/>
              </a:buClr>
              <a:buSzPts val="1600"/>
              <a:buFont typeface="Arial" panose="020B0604020202020204"/>
              <a:buNone/>
            </a:pPr>
            <a:endParaRPr sz="1600" b="0" i="0" u="none" strike="noStrike" cap="none">
              <a:solidFill>
                <a:schemeClr val="dk1"/>
              </a:solidFill>
              <a:highlight>
                <a:srgbClr val="FFFFFF"/>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sp>
        <p:nvSpPr>
          <p:cNvPr id="66" name="Google Shape;66;g13d6f268eaa_0_49"/>
          <p:cNvSpPr txBox="1"/>
          <p:nvPr>
            <p:ph type="title"/>
          </p:nvPr>
        </p:nvSpPr>
        <p:spPr>
          <a:xfrm>
            <a:off x="959148" y="120163"/>
            <a:ext cx="10273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a:t>
            </a:r>
            <a:r>
              <a:rPr lang="en-US"/>
              <a:t>genda</a:t>
            </a:r>
            <a:endParaRPr lang="en-US"/>
          </a:p>
        </p:txBody>
      </p:sp>
      <p:sp>
        <p:nvSpPr>
          <p:cNvPr id="67" name="Google Shape;67;g13d6f268eaa_0_49"/>
          <p:cNvSpPr txBox="1"/>
          <p:nvPr>
            <p:ph type="body" idx="1"/>
          </p:nvPr>
        </p:nvSpPr>
        <p:spPr>
          <a:xfrm>
            <a:off x="1014660" y="1496309"/>
            <a:ext cx="7432800" cy="4925700"/>
          </a:xfrm>
          <a:prstGeom prst="rect">
            <a:avLst/>
          </a:prstGeom>
        </p:spPr>
        <p:txBody>
          <a:bodyPr spcFirstLastPara="1" wrap="square" lIns="0" tIns="0" rIns="0" bIns="0" anchor="t" anchorCtr="0">
            <a:spAutoFit/>
          </a:bodyPr>
          <a:lstStyle/>
          <a:p>
            <a:pPr marL="12700" lvl="0" indent="0" algn="l" rtl="0">
              <a:spcBef>
                <a:spcPts val="0"/>
              </a:spcBef>
              <a:spcAft>
                <a:spcPts val="0"/>
              </a:spcAft>
              <a:buNone/>
            </a:pPr>
            <a:r>
              <a:rPr lang="en-US" sz="2000">
                <a:latin typeface="Arial" panose="020B0604020202020204"/>
                <a:ea typeface="Arial" panose="020B0604020202020204"/>
                <a:cs typeface="Arial" panose="020B0604020202020204"/>
                <a:sym typeface="Arial" panose="020B0604020202020204"/>
              </a:rPr>
              <a:t>I.</a:t>
            </a:r>
            <a:r>
              <a:rPr lang="en-US" sz="2000">
                <a:latin typeface="Arial" panose="020B0604020202020204"/>
                <a:ea typeface="Arial" panose="020B0604020202020204"/>
                <a:cs typeface="Arial" panose="020B0604020202020204"/>
                <a:sym typeface="Arial" panose="020B0604020202020204"/>
              </a:rPr>
              <a:t>Previous Overview</a:t>
            </a: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r>
              <a:rPr lang="en-US" sz="2000">
                <a:latin typeface="Arial" panose="020B0604020202020204"/>
                <a:ea typeface="Arial" panose="020B0604020202020204"/>
                <a:cs typeface="Arial" panose="020B0604020202020204"/>
                <a:sym typeface="Arial" panose="020B0604020202020204"/>
              </a:rPr>
              <a:t>       i. Task Descriptions</a:t>
            </a: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r>
              <a:rPr lang="en-US" sz="2000">
                <a:latin typeface="Arial" panose="020B0604020202020204"/>
                <a:ea typeface="Arial" panose="020B0604020202020204"/>
                <a:cs typeface="Arial" panose="020B0604020202020204"/>
                <a:sym typeface="Arial" panose="020B0604020202020204"/>
              </a:rPr>
              <a:t>       ii. Dataset</a:t>
            </a: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r>
              <a:rPr lang="en-US" sz="2000">
                <a:latin typeface="Arial" panose="020B0604020202020204"/>
                <a:ea typeface="Arial" panose="020B0604020202020204"/>
                <a:cs typeface="Arial" panose="020B0604020202020204"/>
                <a:sym typeface="Arial" panose="020B0604020202020204"/>
              </a:rPr>
              <a:t>       iii. Timeline</a:t>
            </a: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r>
              <a:rPr lang="en-US" sz="2000">
                <a:latin typeface="Arial" panose="020B0604020202020204"/>
                <a:ea typeface="Arial" panose="020B0604020202020204"/>
                <a:cs typeface="Arial" panose="020B0604020202020204"/>
                <a:sym typeface="Arial" panose="020B0604020202020204"/>
              </a:rPr>
              <a:t>II. Implementation</a:t>
            </a: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r>
              <a:rPr lang="en-US" sz="2000">
                <a:latin typeface="Arial" panose="020B0604020202020204"/>
                <a:ea typeface="Arial" panose="020B0604020202020204"/>
                <a:cs typeface="Arial" panose="020B0604020202020204"/>
                <a:sym typeface="Arial" panose="020B0604020202020204"/>
              </a:rPr>
              <a:t>       i. Shapefile and ZEB image dataset</a:t>
            </a: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r>
              <a:rPr lang="en-US" sz="2000">
                <a:latin typeface="Arial" panose="020B0604020202020204"/>
                <a:ea typeface="Arial" panose="020B0604020202020204"/>
                <a:cs typeface="Arial" panose="020B0604020202020204"/>
                <a:sym typeface="Arial" panose="020B0604020202020204"/>
              </a:rPr>
              <a:t>       ii. Preprocessing(GRDDC dataset)</a:t>
            </a: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r>
              <a:rPr lang="en-US" sz="2000">
                <a:latin typeface="Arial" panose="020B0604020202020204"/>
                <a:ea typeface="Arial" panose="020B0604020202020204"/>
                <a:cs typeface="Arial" panose="020B0604020202020204"/>
                <a:sym typeface="Arial" panose="020B0604020202020204"/>
              </a:rPr>
              <a:t>       iii. Road Damage Detection</a:t>
            </a: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r>
              <a:rPr lang="en-US" sz="2000">
                <a:latin typeface="Arial" panose="020B0604020202020204"/>
                <a:ea typeface="Arial" panose="020B0604020202020204"/>
                <a:cs typeface="Arial" panose="020B0604020202020204"/>
                <a:sym typeface="Arial" panose="020B0604020202020204"/>
              </a:rPr>
              <a:t>       iv. Preprocessing(ZEB_dataset)</a:t>
            </a: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r>
              <a:rPr lang="en-US" sz="2000">
                <a:latin typeface="Arial" panose="020B0604020202020204"/>
                <a:ea typeface="Arial" panose="020B0604020202020204"/>
                <a:cs typeface="Arial" panose="020B0604020202020204"/>
                <a:sym typeface="Arial" panose="020B0604020202020204"/>
              </a:rPr>
              <a:t>       vi. Scoring model</a:t>
            </a: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r>
              <a:rPr lang="en-US" sz="2000">
                <a:latin typeface="Arial" panose="020B0604020202020204"/>
                <a:ea typeface="Arial" panose="020B0604020202020204"/>
                <a:cs typeface="Arial" panose="020B0604020202020204"/>
                <a:sym typeface="Arial" panose="020B0604020202020204"/>
              </a:rPr>
              <a:t>III. Conclusion &amp; Outlook</a:t>
            </a: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None/>
            </a:pP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Clr>
                <a:schemeClr val="dk1"/>
              </a:buClr>
              <a:buSzPts val="2400"/>
              <a:buFont typeface="Arial" panose="020B0604020202020204"/>
              <a:buNone/>
            </a:pPr>
            <a:endParaRPr sz="2000">
              <a:latin typeface="Arial" panose="020B0604020202020204"/>
              <a:ea typeface="Arial" panose="020B0604020202020204"/>
              <a:cs typeface="Arial" panose="020B0604020202020204"/>
              <a:sym typeface="Arial" panose="020B0604020202020204"/>
            </a:endParaRPr>
          </a:p>
          <a:p>
            <a:pPr marL="12700" lvl="0" indent="0" algn="l" rtl="0">
              <a:spcBef>
                <a:spcPts val="0"/>
              </a:spcBef>
              <a:spcAft>
                <a:spcPts val="0"/>
              </a:spcAft>
              <a:buClr>
                <a:schemeClr val="dk1"/>
              </a:buClr>
              <a:buSzPts val="1400"/>
              <a:buFont typeface="Arial" panose="020B0604020202020204"/>
              <a:buNone/>
            </a:pPr>
            <a:r>
              <a:rPr lang="en-US" sz="2000">
                <a:latin typeface="Arial" panose="020B0604020202020204"/>
                <a:ea typeface="Arial" panose="020B0604020202020204"/>
                <a:cs typeface="Arial" panose="020B0604020202020204"/>
                <a:sym typeface="Arial" panose="020B0604020202020204"/>
              </a:rPr>
              <a:t> </a:t>
            </a:r>
            <a:endParaRPr sz="2000">
              <a:latin typeface="Arial" panose="020B0604020202020204"/>
              <a:ea typeface="Arial" panose="020B0604020202020204"/>
              <a:cs typeface="Arial" panose="020B0604020202020204"/>
              <a:sym typeface="Arial" panose="020B0604020202020204"/>
            </a:endParaRPr>
          </a:p>
        </p:txBody>
      </p:sp>
      <p:sp>
        <p:nvSpPr>
          <p:cNvPr id="68" name="Google Shape;68;g13d6f268eaa_0_49"/>
          <p:cNvSpPr txBox="1"/>
          <p:nvPr/>
        </p:nvSpPr>
        <p:spPr>
          <a:xfrm>
            <a:off x="288051" y="6317176"/>
            <a:ext cx="2531100" cy="184800"/>
          </a:xfrm>
          <a:prstGeom prst="rect">
            <a:avLst/>
          </a:prstGeom>
          <a:noFill/>
          <a:ln>
            <a:noFill/>
          </a:ln>
        </p:spPr>
        <p:txBody>
          <a:bodyPr spcFirstLastPara="1" wrap="square" lIns="0" tIns="0" rIns="0" bIns="0" anchor="t" anchorCtr="0">
            <a:spAutoFit/>
          </a:bodyPr>
          <a:lstStyle/>
          <a:p>
            <a:pPr marL="12700" marR="0" lvl="0" indent="0" algn="l" rtl="0">
              <a:lnSpc>
                <a:spcPct val="103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Speaker:</a:t>
            </a:r>
            <a:r>
              <a:rPr lang="en-US" sz="1200">
                <a:solidFill>
                  <a:schemeClr val="dk1"/>
                </a:solidFill>
              </a:rPr>
              <a:t> Yiying Yang</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2" name="Shape 72"/>
        <p:cNvGrpSpPr/>
        <p:nvPr/>
      </p:nvGrpSpPr>
      <p:grpSpPr>
        <a:xfrm>
          <a:off x="0" y="0"/>
          <a:ext cx="0" cy="0"/>
          <a:chOff x="0" y="0"/>
          <a:chExt cx="0" cy="0"/>
        </a:xfrm>
      </p:grpSpPr>
      <p:sp>
        <p:nvSpPr>
          <p:cNvPr id="73" name="Google Shape;73;p3"/>
          <p:cNvSpPr txBox="1"/>
          <p:nvPr>
            <p:ph type="title"/>
          </p:nvPr>
        </p:nvSpPr>
        <p:spPr>
          <a:xfrm>
            <a:off x="989625" y="120175"/>
            <a:ext cx="34371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I.P</a:t>
            </a:r>
            <a:r>
              <a:rPr lang="en-US"/>
              <a:t>revious Overview</a:t>
            </a:r>
            <a:endParaRPr lang="en-US"/>
          </a:p>
        </p:txBody>
      </p:sp>
      <p:sp>
        <p:nvSpPr>
          <p:cNvPr id="74" name="Google Shape;74;p3"/>
          <p:cNvSpPr txBox="1"/>
          <p:nvPr/>
        </p:nvSpPr>
        <p:spPr>
          <a:xfrm>
            <a:off x="397602" y="990729"/>
            <a:ext cx="10575300" cy="49461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i. Tasks Descriptions</a:t>
            </a:r>
            <a:endParaRPr sz="4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0"/>
              </a:spcBef>
              <a:spcAft>
                <a:spcPts val="0"/>
              </a:spcAft>
              <a:buClr>
                <a:srgbClr val="000000"/>
              </a:buClr>
              <a:buSzPts val="4000"/>
              <a:buFont typeface="Arial" panose="020B0604020202020204"/>
              <a:buNone/>
            </a:pPr>
            <a:endParaRPr sz="4000">
              <a:solidFill>
                <a:schemeClr val="dk1"/>
              </a:solidFill>
            </a:endParaRPr>
          </a:p>
          <a:p>
            <a:pPr marL="0" marR="0" lvl="0" indent="0" algn="l" rtl="0">
              <a:lnSpc>
                <a:spcPct val="100000"/>
              </a:lnSpc>
              <a:spcBef>
                <a:spcPts val="30"/>
              </a:spcBef>
              <a:spcAft>
                <a:spcPts val="0"/>
              </a:spcAft>
              <a:buClr>
                <a:srgbClr val="000000"/>
              </a:buClr>
              <a:buSzPts val="4000"/>
              <a:buFont typeface="Arial" panose="020B0604020202020204"/>
              <a:buNone/>
            </a:pPr>
            <a:endParaRPr sz="4000">
              <a:solidFill>
                <a:schemeClr val="dk1"/>
              </a:solidFill>
            </a:endParaRPr>
          </a:p>
          <a:p>
            <a:pPr marL="378460" marR="0" lvl="0" indent="-336550" algn="l" rtl="0">
              <a:lnSpc>
                <a:spcPct val="100000"/>
              </a:lnSpc>
              <a:spcBef>
                <a:spcPts val="0"/>
              </a:spcBef>
              <a:spcAft>
                <a:spcPts val="0"/>
              </a:spcAft>
              <a:buClr>
                <a:schemeClr val="dk1"/>
              </a:buClr>
              <a:buSzPts val="1400"/>
              <a:buFont typeface="Arial" panose="020B0604020202020204"/>
              <a:buChar char="●"/>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Select ZEB image dataset according to the shapefile.</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78460" marR="0" lvl="0" indent="-247650" algn="l" rtl="0">
              <a:lnSpc>
                <a:spcPct val="100000"/>
              </a:lnSpc>
              <a:spcBef>
                <a:spcPts val="0"/>
              </a:spcBef>
              <a:spcAft>
                <a:spcPts val="0"/>
              </a:spcAft>
              <a:buClr>
                <a:schemeClr val="dk1"/>
              </a:buClr>
              <a:buSzPts val="1400"/>
              <a:buFont typeface="Calibri" panose="020F050202020403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78460" marR="0" lvl="0" indent="-336550" algn="l" rtl="0">
              <a:lnSpc>
                <a:spcPct val="100000"/>
              </a:lnSpc>
              <a:spcBef>
                <a:spcPts val="0"/>
              </a:spcBef>
              <a:spcAft>
                <a:spcPts val="0"/>
              </a:spcAft>
              <a:buClr>
                <a:schemeClr val="dk1"/>
              </a:buClr>
              <a:buSzPts val="1400"/>
              <a:buFont typeface="Arial" panose="020B0604020202020204"/>
              <a:buChar char="●"/>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Use Global Road Damage Detection Challenge 2020 Dataset to train object detection model.</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78460" marR="0" lvl="0" indent="-247650" algn="l" rtl="0">
              <a:lnSpc>
                <a:spcPct val="100000"/>
              </a:lnSpc>
              <a:spcBef>
                <a:spcPts val="0"/>
              </a:spcBef>
              <a:spcAft>
                <a:spcPts val="0"/>
              </a:spcAft>
              <a:buClr>
                <a:schemeClr val="dk1"/>
              </a:buClr>
              <a:buSzPts val="1400"/>
              <a:buFont typeface="Calibri" panose="020F050202020403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78460" marR="0" lvl="0" indent="-336550" algn="l" rtl="0">
              <a:lnSpc>
                <a:spcPct val="100000"/>
              </a:lnSpc>
              <a:spcBef>
                <a:spcPts val="0"/>
              </a:spcBef>
              <a:spcAft>
                <a:spcPts val="0"/>
              </a:spcAft>
              <a:buClr>
                <a:schemeClr val="dk1"/>
              </a:buClr>
              <a:buSzPts val="1400"/>
              <a:buFont typeface="Arial" panose="020B0604020202020204"/>
              <a:buChar char="●"/>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Detect damage on ZEB image dataset through </a:t>
            </a:r>
            <a:r>
              <a:rPr lang="en-US" sz="1800">
                <a:solidFill>
                  <a:schemeClr val="dk1"/>
                </a:solidFill>
              </a:rPr>
              <a:t>the </a:t>
            </a: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model.</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78460" marR="0" lvl="0" indent="-247650" algn="l" rtl="0">
              <a:lnSpc>
                <a:spcPct val="100000"/>
              </a:lnSpc>
              <a:spcBef>
                <a:spcPts val="0"/>
              </a:spcBef>
              <a:spcAft>
                <a:spcPts val="0"/>
              </a:spcAft>
              <a:buClr>
                <a:schemeClr val="dk1"/>
              </a:buClr>
              <a:buSzPts val="1400"/>
              <a:buFont typeface="Calibri" panose="020F050202020403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78460" marR="0" lvl="0" indent="-336550" algn="l" rtl="0">
              <a:lnSpc>
                <a:spcPct val="100000"/>
              </a:lnSpc>
              <a:spcBef>
                <a:spcPts val="0"/>
              </a:spcBef>
              <a:spcAft>
                <a:spcPts val="0"/>
              </a:spcAft>
              <a:buClr>
                <a:schemeClr val="dk1"/>
              </a:buClr>
              <a:buSzPts val="1400"/>
              <a:buFont typeface="Arial" panose="020B0604020202020204"/>
              <a:buChar char="●"/>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Create a rating that correlates to the score annotated in the shapefile.</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78460" marR="0" lvl="0" indent="-247650" algn="l" rtl="0">
              <a:lnSpc>
                <a:spcPct val="100000"/>
              </a:lnSpc>
              <a:spcBef>
                <a:spcPts val="0"/>
              </a:spcBef>
              <a:spcAft>
                <a:spcPts val="0"/>
              </a:spcAft>
              <a:buClr>
                <a:schemeClr val="dk1"/>
              </a:buClr>
              <a:buSzPts val="1400"/>
              <a:buFont typeface="Calibri" panose="020F050202020403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78460" marR="0" lvl="0" indent="-247650" algn="l" rtl="0">
              <a:lnSpc>
                <a:spcPct val="100000"/>
              </a:lnSpc>
              <a:spcBef>
                <a:spcPts val="0"/>
              </a:spcBef>
              <a:spcAft>
                <a:spcPts val="0"/>
              </a:spcAft>
              <a:buClr>
                <a:schemeClr val="dk1"/>
              </a:buClr>
              <a:buSzPts val="1400"/>
              <a:buFont typeface="Calibri" panose="020F050202020403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78460" marR="0" lvl="0" indent="-247650" algn="l" rtl="0">
              <a:lnSpc>
                <a:spcPct val="100000"/>
              </a:lnSpc>
              <a:spcBef>
                <a:spcPts val="0"/>
              </a:spcBef>
              <a:spcAft>
                <a:spcPts val="0"/>
              </a:spcAft>
              <a:buClr>
                <a:schemeClr val="dk1"/>
              </a:buClr>
              <a:buSzPts val="1400"/>
              <a:buFont typeface="Calibri" panose="020F050202020403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78460" marR="0" lvl="0" indent="-247650" algn="l" rtl="0">
              <a:lnSpc>
                <a:spcPct val="100000"/>
              </a:lnSpc>
              <a:spcBef>
                <a:spcPts val="0"/>
              </a:spcBef>
              <a:spcAft>
                <a:spcPts val="0"/>
              </a:spcAft>
              <a:buClr>
                <a:schemeClr val="dk1"/>
              </a:buClr>
              <a:buSzPts val="1400"/>
              <a:buFont typeface="Calibri" panose="020F050202020403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78460" marR="0" lvl="0" indent="-247650" algn="l" rtl="0">
              <a:lnSpc>
                <a:spcPct val="100000"/>
              </a:lnSpc>
              <a:spcBef>
                <a:spcPts val="0"/>
              </a:spcBef>
              <a:spcAft>
                <a:spcPts val="0"/>
              </a:spcAft>
              <a:buClr>
                <a:schemeClr val="dk1"/>
              </a:buClr>
              <a:buSzPts val="1400"/>
              <a:buFont typeface="Calibri" panose="020F050202020403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5" name="Google Shape;75;p3"/>
          <p:cNvSpPr txBox="1"/>
          <p:nvPr/>
        </p:nvSpPr>
        <p:spPr>
          <a:xfrm>
            <a:off x="288051" y="6317176"/>
            <a:ext cx="2531100" cy="184800"/>
          </a:xfrm>
          <a:prstGeom prst="rect">
            <a:avLst/>
          </a:prstGeom>
          <a:noFill/>
          <a:ln>
            <a:noFill/>
          </a:ln>
        </p:spPr>
        <p:txBody>
          <a:bodyPr spcFirstLastPara="1" wrap="square" lIns="0" tIns="0" rIns="0" bIns="0" anchor="t" anchorCtr="0">
            <a:spAutoFit/>
          </a:bodyPr>
          <a:lstStyle/>
          <a:p>
            <a:pPr marL="12700" marR="0" lvl="0" indent="0" algn="l" rtl="0">
              <a:lnSpc>
                <a:spcPct val="103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Speaker:</a:t>
            </a:r>
            <a:r>
              <a:rPr lang="en-US" sz="1200">
                <a:solidFill>
                  <a:schemeClr val="dk1"/>
                </a:solidFill>
              </a:rPr>
              <a:t> Yiying Yang</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Google Shape;80;p5"/>
          <p:cNvSpPr txBox="1"/>
          <p:nvPr>
            <p:ph type="title"/>
          </p:nvPr>
        </p:nvSpPr>
        <p:spPr>
          <a:xfrm>
            <a:off x="959148" y="120163"/>
            <a:ext cx="2774652" cy="32060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II. Implementation</a:t>
            </a:r>
            <a:endParaRPr lang="en-US"/>
          </a:p>
        </p:txBody>
      </p:sp>
      <p:sp>
        <p:nvSpPr>
          <p:cNvPr id="81" name="Google Shape;81;p5"/>
          <p:cNvSpPr txBox="1"/>
          <p:nvPr/>
        </p:nvSpPr>
        <p:spPr>
          <a:xfrm>
            <a:off x="11770532" y="6582367"/>
            <a:ext cx="110400" cy="1974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595959"/>
                </a:solidFill>
                <a:latin typeface="Arial" panose="020B0604020202020204"/>
                <a:ea typeface="Arial" panose="020B0604020202020204"/>
                <a:cs typeface="Arial" panose="020B0604020202020204"/>
                <a:sym typeface="Arial" panose="020B0604020202020204"/>
              </a:rPr>
              <a:t>6</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2" name="Google Shape;82;p5"/>
          <p:cNvSpPr txBox="1"/>
          <p:nvPr/>
        </p:nvSpPr>
        <p:spPr>
          <a:xfrm>
            <a:off x="540477" y="923121"/>
            <a:ext cx="6525300" cy="1289700"/>
          </a:xfrm>
          <a:prstGeom prst="rect">
            <a:avLst/>
          </a:prstGeom>
          <a:noFill/>
          <a:ln>
            <a:noFill/>
          </a:ln>
        </p:spPr>
        <p:txBody>
          <a:bodyPr spcFirstLastPara="1" wrap="square" lIns="0" tIns="125725" rIns="0" bIns="0" anchor="t" anchorCtr="0">
            <a:spAutoFit/>
          </a:bodyPr>
          <a:lstStyle/>
          <a:p>
            <a:pPr marL="1270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Arial" panose="020B0604020202020204"/>
                <a:ea typeface="Arial" panose="020B0604020202020204"/>
                <a:cs typeface="Arial" panose="020B0604020202020204"/>
                <a:sym typeface="Arial" panose="020B0604020202020204"/>
              </a:rPr>
              <a:t>ii. </a:t>
            </a: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Dataset </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2700" marR="0" lvl="0" indent="0" algn="l" rtl="0">
              <a:lnSpc>
                <a:spcPct val="100000"/>
              </a:lnSpc>
              <a:spcBef>
                <a:spcPts val="990"/>
              </a:spcBef>
              <a:spcAft>
                <a:spcPts val="0"/>
              </a:spcAft>
              <a:buClr>
                <a:srgbClr val="000000"/>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1. Global Road Damage Detection Challenge 2020.[1]</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5"/>
              </a:spcBef>
              <a:spcAft>
                <a:spcPts val="0"/>
              </a:spcAft>
              <a:buClr>
                <a:srgbClr val="000000"/>
              </a:buClr>
              <a:buSzPts val="2500"/>
              <a:buFont typeface="Arial" panose="020B0604020202020204"/>
              <a:buNone/>
            </a:pPr>
            <a:endParaRPr sz="25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83" name="Google Shape;83;p5"/>
          <p:cNvPicPr preferRelativeResize="0"/>
          <p:nvPr/>
        </p:nvPicPr>
        <p:blipFill rotWithShape="1">
          <a:blip r:embed="rId1"/>
          <a:srcRect/>
          <a:stretch>
            <a:fillRect/>
          </a:stretch>
        </p:blipFill>
        <p:spPr>
          <a:xfrm>
            <a:off x="359125" y="2212821"/>
            <a:ext cx="8292251" cy="2772725"/>
          </a:xfrm>
          <a:prstGeom prst="rect">
            <a:avLst/>
          </a:prstGeom>
          <a:noFill/>
          <a:ln>
            <a:noFill/>
          </a:ln>
        </p:spPr>
      </p:pic>
      <p:sp>
        <p:nvSpPr>
          <p:cNvPr id="84" name="Google Shape;84;p5"/>
          <p:cNvSpPr txBox="1"/>
          <p:nvPr/>
        </p:nvSpPr>
        <p:spPr>
          <a:xfrm>
            <a:off x="540475" y="5262863"/>
            <a:ext cx="8292300" cy="7353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2. ZEB image dataset </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85" name="Google Shape;85;p5"/>
          <p:cNvSpPr txBox="1"/>
          <p:nvPr/>
        </p:nvSpPr>
        <p:spPr>
          <a:xfrm>
            <a:off x="288051" y="6317176"/>
            <a:ext cx="2531100" cy="184800"/>
          </a:xfrm>
          <a:prstGeom prst="rect">
            <a:avLst/>
          </a:prstGeom>
          <a:noFill/>
          <a:ln>
            <a:noFill/>
          </a:ln>
        </p:spPr>
        <p:txBody>
          <a:bodyPr spcFirstLastPara="1" wrap="square" lIns="0" tIns="0" rIns="0" bIns="0" anchor="t" anchorCtr="0">
            <a:spAutoFit/>
          </a:bodyPr>
          <a:lstStyle/>
          <a:p>
            <a:pPr marL="12700" marR="0" lvl="0" indent="0" algn="l" rtl="0">
              <a:lnSpc>
                <a:spcPct val="103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Speaker:</a:t>
            </a:r>
            <a:r>
              <a:rPr lang="en-US" sz="1200">
                <a:solidFill>
                  <a:schemeClr val="dk1"/>
                </a:solidFill>
              </a:rPr>
              <a:t> Yiying Yang</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89" name="Shape 89"/>
        <p:cNvGrpSpPr/>
        <p:nvPr/>
      </p:nvGrpSpPr>
      <p:grpSpPr>
        <a:xfrm>
          <a:off x="0" y="0"/>
          <a:ext cx="0" cy="0"/>
          <a:chOff x="0" y="0"/>
          <a:chExt cx="0" cy="0"/>
        </a:xfrm>
      </p:grpSpPr>
      <p:grpSp>
        <p:nvGrpSpPr>
          <p:cNvPr id="90" name="Google Shape;90;p15"/>
          <p:cNvGrpSpPr/>
          <p:nvPr/>
        </p:nvGrpSpPr>
        <p:grpSpPr>
          <a:xfrm>
            <a:off x="0" y="0"/>
            <a:ext cx="12192298" cy="648335"/>
            <a:chOff x="0" y="0"/>
            <a:chExt cx="12192298" cy="648335"/>
          </a:xfrm>
        </p:grpSpPr>
        <p:sp>
          <p:nvSpPr>
            <p:cNvPr id="91" name="Google Shape;91;p15"/>
            <p:cNvSpPr/>
            <p:nvPr/>
          </p:nvSpPr>
          <p:spPr>
            <a:xfrm>
              <a:off x="647998" y="0"/>
              <a:ext cx="11544300" cy="648335"/>
            </a:xfrm>
            <a:custGeom>
              <a:avLst/>
              <a:gdLst/>
              <a:ahLst/>
              <a:cxnLst/>
              <a:rect l="l" t="t" r="r" b="b"/>
              <a:pathLst>
                <a:path w="11544300" h="648335" extrusionOk="0">
                  <a:moveTo>
                    <a:pt x="11543976" y="647998"/>
                  </a:moveTo>
                  <a:lnTo>
                    <a:pt x="0" y="647998"/>
                  </a:lnTo>
                  <a:lnTo>
                    <a:pt x="0" y="0"/>
                  </a:lnTo>
                  <a:lnTo>
                    <a:pt x="11543976" y="0"/>
                  </a:lnTo>
                  <a:lnTo>
                    <a:pt x="11543976" y="647998"/>
                  </a:lnTo>
                  <a:close/>
                </a:path>
              </a:pathLst>
            </a:custGeom>
            <a:solidFill>
              <a:srgbClr val="002F7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2" name="Google Shape;92;p15"/>
            <p:cNvSpPr/>
            <p:nvPr/>
          </p:nvSpPr>
          <p:spPr>
            <a:xfrm>
              <a:off x="0" y="0"/>
              <a:ext cx="648335" cy="648335"/>
            </a:xfrm>
            <a:custGeom>
              <a:avLst/>
              <a:gdLst/>
              <a:ahLst/>
              <a:cxnLst/>
              <a:rect l="l" t="t" r="r" b="b"/>
              <a:pathLst>
                <a:path w="648335" h="648335" extrusionOk="0">
                  <a:moveTo>
                    <a:pt x="647998" y="647998"/>
                  </a:moveTo>
                  <a:lnTo>
                    <a:pt x="0" y="647998"/>
                  </a:lnTo>
                  <a:lnTo>
                    <a:pt x="0" y="0"/>
                  </a:lnTo>
                  <a:lnTo>
                    <a:pt x="647998" y="0"/>
                  </a:lnTo>
                  <a:lnTo>
                    <a:pt x="647998" y="647998"/>
                  </a:lnTo>
                  <a:close/>
                </a:path>
              </a:pathLst>
            </a:custGeom>
            <a:solidFill>
              <a:srgbClr val="79BA1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3" name="Google Shape;93;p15"/>
            <p:cNvSpPr/>
            <p:nvPr/>
          </p:nvSpPr>
          <p:spPr>
            <a:xfrm>
              <a:off x="648398" y="0"/>
              <a:ext cx="0" cy="648335"/>
            </a:xfrm>
            <a:custGeom>
              <a:avLst/>
              <a:gdLst/>
              <a:ahLst/>
              <a:cxnLst/>
              <a:rect l="l" t="t" r="r" b="b"/>
              <a:pathLst>
                <a:path w="120000" h="648335" extrusionOk="0">
                  <a:moveTo>
                    <a:pt x="0" y="647998"/>
                  </a:moveTo>
                  <a:lnTo>
                    <a:pt x="0" y="0"/>
                  </a:lnTo>
                </a:path>
              </a:pathLst>
            </a:custGeom>
            <a:noFill/>
            <a:ln w="190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4" name="Google Shape;94;p15"/>
            <p:cNvSpPr/>
            <p:nvPr/>
          </p:nvSpPr>
          <p:spPr>
            <a:xfrm>
              <a:off x="10233647" y="171462"/>
              <a:ext cx="68580" cy="314960"/>
            </a:xfrm>
            <a:custGeom>
              <a:avLst/>
              <a:gdLst/>
              <a:ahLst/>
              <a:cxnLst/>
              <a:rect l="l" t="t" r="r" b="b"/>
              <a:pathLst>
                <a:path w="68579" h="314959" extrusionOk="0">
                  <a:moveTo>
                    <a:pt x="68173" y="0"/>
                  </a:moveTo>
                  <a:lnTo>
                    <a:pt x="0" y="0"/>
                  </a:lnTo>
                  <a:lnTo>
                    <a:pt x="0" y="10160"/>
                  </a:lnTo>
                  <a:lnTo>
                    <a:pt x="0" y="304800"/>
                  </a:lnTo>
                  <a:lnTo>
                    <a:pt x="0" y="314960"/>
                  </a:lnTo>
                  <a:lnTo>
                    <a:pt x="68173" y="314960"/>
                  </a:lnTo>
                  <a:lnTo>
                    <a:pt x="68173" y="304800"/>
                  </a:lnTo>
                  <a:lnTo>
                    <a:pt x="29870" y="304800"/>
                  </a:lnTo>
                  <a:lnTo>
                    <a:pt x="29870" y="10160"/>
                  </a:lnTo>
                  <a:lnTo>
                    <a:pt x="68173" y="10160"/>
                  </a:lnTo>
                  <a:lnTo>
                    <a:pt x="68173" y="0"/>
                  </a:lnTo>
                  <a:close/>
                </a:path>
              </a:pathLst>
            </a:custGeom>
            <a:solidFill>
              <a:srgbClr val="F2F2F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5" name="Google Shape;95;p15"/>
            <p:cNvSpPr/>
            <p:nvPr/>
          </p:nvSpPr>
          <p:spPr>
            <a:xfrm>
              <a:off x="10412079" y="161999"/>
              <a:ext cx="610973" cy="247417"/>
            </a:xfrm>
            <a:prstGeom prst="rect">
              <a:avLst/>
            </a:prstGeom>
            <a:blipFill rotWithShape="1">
              <a:blip r:embed="rId1"/>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 name="Google Shape;96;p15"/>
            <p:cNvSpPr/>
            <p:nvPr/>
          </p:nvSpPr>
          <p:spPr>
            <a:xfrm>
              <a:off x="11131602" y="162840"/>
              <a:ext cx="562173" cy="243210"/>
            </a:xfrm>
            <a:prstGeom prst="rect">
              <a:avLst/>
            </a:prstGeom>
            <a:blipFill rotWithShape="1">
              <a:blip r:embed="rId2"/>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7" name="Google Shape;97;p15"/>
            <p:cNvSpPr/>
            <p:nvPr/>
          </p:nvSpPr>
          <p:spPr>
            <a:xfrm>
              <a:off x="11800650" y="171462"/>
              <a:ext cx="67945" cy="314960"/>
            </a:xfrm>
            <a:custGeom>
              <a:avLst/>
              <a:gdLst/>
              <a:ahLst/>
              <a:cxnLst/>
              <a:rect l="l" t="t" r="r" b="b"/>
              <a:pathLst>
                <a:path w="67945" h="314959" extrusionOk="0">
                  <a:moveTo>
                    <a:pt x="67322" y="0"/>
                  </a:moveTo>
                  <a:lnTo>
                    <a:pt x="0" y="0"/>
                  </a:lnTo>
                  <a:lnTo>
                    <a:pt x="0" y="10160"/>
                  </a:lnTo>
                  <a:lnTo>
                    <a:pt x="36969" y="10160"/>
                  </a:lnTo>
                  <a:lnTo>
                    <a:pt x="36969" y="304800"/>
                  </a:lnTo>
                  <a:lnTo>
                    <a:pt x="0" y="304800"/>
                  </a:lnTo>
                  <a:lnTo>
                    <a:pt x="0" y="314960"/>
                  </a:lnTo>
                  <a:lnTo>
                    <a:pt x="67322" y="314960"/>
                  </a:lnTo>
                  <a:lnTo>
                    <a:pt x="67322" y="304800"/>
                  </a:lnTo>
                  <a:lnTo>
                    <a:pt x="67322" y="10160"/>
                  </a:lnTo>
                  <a:lnTo>
                    <a:pt x="67322" y="0"/>
                  </a:lnTo>
                  <a:close/>
                </a:path>
              </a:pathLst>
            </a:custGeom>
            <a:solidFill>
              <a:srgbClr val="F2F2F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8" name="Google Shape;98;p15"/>
          <p:cNvSpPr txBox="1"/>
          <p:nvPr>
            <p:ph type="title"/>
          </p:nvPr>
        </p:nvSpPr>
        <p:spPr>
          <a:xfrm>
            <a:off x="959148" y="120163"/>
            <a:ext cx="2681700" cy="3207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Clr>
                <a:schemeClr val="dk1"/>
              </a:buClr>
              <a:buSzPts val="1400"/>
              <a:buFont typeface="Arial" panose="020B0604020202020204"/>
              <a:buNone/>
            </a:pPr>
            <a:r>
              <a:rPr lang="en-US"/>
              <a:t>I.Previous Overview</a:t>
            </a:r>
            <a:endParaRPr lang="en-US"/>
          </a:p>
        </p:txBody>
      </p:sp>
      <p:grpSp>
        <p:nvGrpSpPr>
          <p:cNvPr id="99" name="Google Shape;99;p15"/>
          <p:cNvGrpSpPr/>
          <p:nvPr/>
        </p:nvGrpSpPr>
        <p:grpSpPr>
          <a:xfrm>
            <a:off x="6899112" y="1364965"/>
            <a:ext cx="1128405" cy="1197623"/>
            <a:chOff x="4983454" y="1235722"/>
            <a:chExt cx="1128405" cy="1197623"/>
          </a:xfrm>
        </p:grpSpPr>
        <p:sp>
          <p:nvSpPr>
            <p:cNvPr id="100" name="Google Shape;100;p15"/>
            <p:cNvSpPr/>
            <p:nvPr/>
          </p:nvSpPr>
          <p:spPr>
            <a:xfrm>
              <a:off x="4983464" y="1235722"/>
              <a:ext cx="1128395" cy="396875"/>
            </a:xfrm>
            <a:custGeom>
              <a:avLst/>
              <a:gdLst/>
              <a:ahLst/>
              <a:cxnLst/>
              <a:rect l="l" t="t" r="r" b="b"/>
              <a:pathLst>
                <a:path w="1128395" h="396875" extrusionOk="0">
                  <a:moveTo>
                    <a:pt x="1128122" y="396249"/>
                  </a:moveTo>
                  <a:lnTo>
                    <a:pt x="0" y="396249"/>
                  </a:lnTo>
                  <a:lnTo>
                    <a:pt x="0" y="0"/>
                  </a:lnTo>
                  <a:lnTo>
                    <a:pt x="1128122" y="0"/>
                  </a:lnTo>
                  <a:lnTo>
                    <a:pt x="1128122" y="396249"/>
                  </a:lnTo>
                  <a:close/>
                </a:path>
              </a:pathLst>
            </a:custGeom>
            <a:solidFill>
              <a:srgbClr val="002F7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 name="Google Shape;101;p15"/>
            <p:cNvSpPr/>
            <p:nvPr/>
          </p:nvSpPr>
          <p:spPr>
            <a:xfrm>
              <a:off x="4983454" y="1631975"/>
              <a:ext cx="1128395" cy="801370"/>
            </a:xfrm>
            <a:custGeom>
              <a:avLst/>
              <a:gdLst/>
              <a:ahLst/>
              <a:cxnLst/>
              <a:rect l="l" t="t" r="r" b="b"/>
              <a:pathLst>
                <a:path w="1128395" h="801369" extrusionOk="0">
                  <a:moveTo>
                    <a:pt x="1128128" y="0"/>
                  </a:moveTo>
                  <a:lnTo>
                    <a:pt x="0" y="0"/>
                  </a:lnTo>
                  <a:lnTo>
                    <a:pt x="0" y="339102"/>
                  </a:lnTo>
                  <a:lnTo>
                    <a:pt x="0" y="800950"/>
                  </a:lnTo>
                  <a:lnTo>
                    <a:pt x="1128128" y="800950"/>
                  </a:lnTo>
                  <a:lnTo>
                    <a:pt x="1128128" y="339102"/>
                  </a:lnTo>
                  <a:lnTo>
                    <a:pt x="1128128" y="0"/>
                  </a:lnTo>
                  <a:close/>
                </a:path>
              </a:pathLst>
            </a:custGeom>
            <a:solidFill>
              <a:srgbClr val="F2F2F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2" name="Google Shape;102;p15"/>
          <p:cNvSpPr/>
          <p:nvPr/>
        </p:nvSpPr>
        <p:spPr>
          <a:xfrm>
            <a:off x="9520367" y="2562163"/>
            <a:ext cx="1343025" cy="396875"/>
          </a:xfrm>
          <a:custGeom>
            <a:avLst/>
            <a:gdLst/>
            <a:ahLst/>
            <a:cxnLst/>
            <a:rect l="l" t="t" r="r" b="b"/>
            <a:pathLst>
              <a:path w="1343025" h="396875" extrusionOk="0">
                <a:moveTo>
                  <a:pt x="1342672" y="396249"/>
                </a:moveTo>
                <a:lnTo>
                  <a:pt x="0" y="396249"/>
                </a:lnTo>
                <a:lnTo>
                  <a:pt x="0" y="0"/>
                </a:lnTo>
                <a:lnTo>
                  <a:pt x="1342672" y="0"/>
                </a:lnTo>
                <a:lnTo>
                  <a:pt x="1342672" y="396249"/>
                </a:lnTo>
                <a:close/>
              </a:path>
            </a:pathLst>
          </a:custGeom>
          <a:solidFill>
            <a:srgbClr val="002F7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15"/>
          <p:cNvSpPr/>
          <p:nvPr/>
        </p:nvSpPr>
        <p:spPr>
          <a:xfrm>
            <a:off x="8027245" y="3420261"/>
            <a:ext cx="1493520" cy="339725"/>
          </a:xfrm>
          <a:custGeom>
            <a:avLst/>
            <a:gdLst/>
            <a:ahLst/>
            <a:cxnLst/>
            <a:rect l="l" t="t" r="r" b="b"/>
            <a:pathLst>
              <a:path w="1493520" h="339725" extrusionOk="0">
                <a:moveTo>
                  <a:pt x="1493121" y="339099"/>
                </a:moveTo>
                <a:lnTo>
                  <a:pt x="0" y="339099"/>
                </a:lnTo>
                <a:lnTo>
                  <a:pt x="0" y="0"/>
                </a:lnTo>
                <a:lnTo>
                  <a:pt x="1493121" y="0"/>
                </a:lnTo>
                <a:lnTo>
                  <a:pt x="1493121" y="339099"/>
                </a:lnTo>
                <a:close/>
              </a:path>
            </a:pathLst>
          </a:custGeom>
          <a:solidFill>
            <a:srgbClr val="D8D8D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104" name="Google Shape;104;p15"/>
          <p:cNvGrpSpPr/>
          <p:nvPr/>
        </p:nvGrpSpPr>
        <p:grpSpPr>
          <a:xfrm>
            <a:off x="9520367" y="4221209"/>
            <a:ext cx="2514882" cy="983625"/>
            <a:chOff x="7604709" y="4091966"/>
            <a:chExt cx="2514882" cy="983625"/>
          </a:xfrm>
        </p:grpSpPr>
        <p:sp>
          <p:nvSpPr>
            <p:cNvPr id="105" name="Google Shape;105;p15"/>
            <p:cNvSpPr/>
            <p:nvPr/>
          </p:nvSpPr>
          <p:spPr>
            <a:xfrm>
              <a:off x="8947381" y="4091966"/>
              <a:ext cx="1172210" cy="396875"/>
            </a:xfrm>
            <a:custGeom>
              <a:avLst/>
              <a:gdLst/>
              <a:ahLst/>
              <a:cxnLst/>
              <a:rect l="l" t="t" r="r" b="b"/>
              <a:pathLst>
                <a:path w="1172209" h="396875" extrusionOk="0">
                  <a:moveTo>
                    <a:pt x="1171947" y="396249"/>
                  </a:moveTo>
                  <a:lnTo>
                    <a:pt x="0" y="396249"/>
                  </a:lnTo>
                  <a:lnTo>
                    <a:pt x="0" y="0"/>
                  </a:lnTo>
                  <a:lnTo>
                    <a:pt x="1171947" y="0"/>
                  </a:lnTo>
                  <a:lnTo>
                    <a:pt x="1171947" y="396249"/>
                  </a:lnTo>
                  <a:close/>
                </a:path>
              </a:pathLst>
            </a:custGeom>
            <a:solidFill>
              <a:srgbClr val="002F7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6" name="Google Shape;106;p15"/>
            <p:cNvSpPr/>
            <p:nvPr/>
          </p:nvSpPr>
          <p:spPr>
            <a:xfrm>
              <a:off x="7604709" y="4488216"/>
              <a:ext cx="1343025" cy="587375"/>
            </a:xfrm>
            <a:custGeom>
              <a:avLst/>
              <a:gdLst/>
              <a:ahLst/>
              <a:cxnLst/>
              <a:rect l="l" t="t" r="r" b="b"/>
              <a:pathLst>
                <a:path w="1343025" h="587375" extrusionOk="0">
                  <a:moveTo>
                    <a:pt x="1342672" y="586748"/>
                  </a:moveTo>
                  <a:lnTo>
                    <a:pt x="0" y="586748"/>
                  </a:lnTo>
                  <a:lnTo>
                    <a:pt x="0" y="0"/>
                  </a:lnTo>
                  <a:lnTo>
                    <a:pt x="1342672" y="0"/>
                  </a:lnTo>
                  <a:lnTo>
                    <a:pt x="1342672" y="586748"/>
                  </a:lnTo>
                  <a:close/>
                </a:path>
              </a:pathLst>
            </a:custGeom>
            <a:solidFill>
              <a:srgbClr val="F2F2F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aphicFrame>
        <p:nvGraphicFramePr>
          <p:cNvPr id="107" name="Google Shape;107;p15"/>
          <p:cNvGraphicFramePr/>
          <p:nvPr/>
        </p:nvGraphicFramePr>
        <p:xfrm>
          <a:off x="2547719" y="976203"/>
          <a:ext cx="9487525" cy="5664150"/>
        </p:xfrm>
        <a:graphic>
          <a:graphicData uri="http://schemas.openxmlformats.org/drawingml/2006/table">
            <a:tbl>
              <a:tblPr firstRow="1" bandRow="1">
                <a:noFill/>
                <a:tableStyleId>{B4741035-BEFD-44E6-A52D-72152F47F539}</a:tableStyleId>
              </a:tblPr>
              <a:tblGrid>
                <a:gridCol w="4352925"/>
                <a:gridCol w="1127750"/>
                <a:gridCol w="1492875"/>
                <a:gridCol w="1342400"/>
                <a:gridCol w="1171575"/>
              </a:tblGrid>
              <a:tr h="380050">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117475" marR="0" lvl="0" indent="0" algn="l" rtl="0">
                        <a:lnSpc>
                          <a:spcPct val="100000"/>
                        </a:lnSpc>
                        <a:spcBef>
                          <a:spcPts val="0"/>
                        </a:spcBef>
                        <a:spcAft>
                          <a:spcPts val="0"/>
                        </a:spcAft>
                        <a:buClr>
                          <a:srgbClr val="000000"/>
                        </a:buClr>
                        <a:buSzPts val="1600"/>
                        <a:buFont typeface="Arial" panose="020B0604020202020204"/>
                        <a:buNone/>
                      </a:pPr>
                      <a:r>
                        <a:rPr lang="en-US" sz="1600" b="1" u="none" strike="noStrike" cap="none">
                          <a:latin typeface="Arial" panose="020B0604020202020204"/>
                          <a:ea typeface="Arial" panose="020B0604020202020204"/>
                          <a:cs typeface="Arial" panose="020B0604020202020204"/>
                          <a:sym typeface="Arial" panose="020B0604020202020204"/>
                        </a:rPr>
                        <a:t>April 2022</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2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311150" marR="0" lvl="0" indent="0" algn="l" rtl="0">
                        <a:lnSpc>
                          <a:spcPct val="100000"/>
                        </a:lnSpc>
                        <a:spcBef>
                          <a:spcPts val="0"/>
                        </a:spcBef>
                        <a:spcAft>
                          <a:spcPts val="0"/>
                        </a:spcAft>
                        <a:buClr>
                          <a:srgbClr val="000000"/>
                        </a:buClr>
                        <a:buSzPts val="1600"/>
                        <a:buFont typeface="Arial" panose="020B0604020202020204"/>
                        <a:buNone/>
                      </a:pPr>
                      <a:r>
                        <a:rPr lang="en-US" sz="1600" b="1" u="none" strike="noStrike" cap="none">
                          <a:latin typeface="Arial" panose="020B0604020202020204"/>
                          <a:ea typeface="Arial" panose="020B0604020202020204"/>
                          <a:cs typeface="Arial" panose="020B0604020202020204"/>
                          <a:sym typeface="Arial" panose="020B0604020202020204"/>
                        </a:rPr>
                        <a:t>May 2022</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2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241935" marR="0" lvl="0" indent="0" algn="l" rtl="0">
                        <a:lnSpc>
                          <a:spcPct val="100000"/>
                        </a:lnSpc>
                        <a:spcBef>
                          <a:spcPts val="0"/>
                        </a:spcBef>
                        <a:spcAft>
                          <a:spcPts val="0"/>
                        </a:spcAft>
                        <a:buClr>
                          <a:srgbClr val="000000"/>
                        </a:buClr>
                        <a:buSzPts val="1600"/>
                        <a:buFont typeface="Arial" panose="020B0604020202020204"/>
                        <a:buNone/>
                      </a:pPr>
                      <a:r>
                        <a:rPr lang="en-US" sz="1600" b="1" u="none" strike="noStrike" cap="none">
                          <a:latin typeface="Arial" panose="020B0604020202020204"/>
                          <a:ea typeface="Arial" panose="020B0604020202020204"/>
                          <a:cs typeface="Arial" panose="020B0604020202020204"/>
                          <a:sym typeface="Arial" panose="020B0604020202020204"/>
                        </a:rPr>
                        <a:t>June 2022</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2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151130" marR="0" lvl="0" indent="0" algn="l" rtl="0">
                        <a:lnSpc>
                          <a:spcPct val="100000"/>
                        </a:lnSpc>
                        <a:spcBef>
                          <a:spcPts val="0"/>
                        </a:spcBef>
                        <a:spcAft>
                          <a:spcPts val="0"/>
                        </a:spcAft>
                        <a:buClr>
                          <a:srgbClr val="000000"/>
                        </a:buClr>
                        <a:buSzPts val="1600"/>
                        <a:buFont typeface="Arial" panose="020B0604020202020204"/>
                        <a:buNone/>
                      </a:pPr>
                      <a:r>
                        <a:rPr lang="en-US" sz="1600" b="1" u="none" strike="noStrike" cap="none">
                          <a:latin typeface="Arial" panose="020B0604020202020204"/>
                          <a:ea typeface="Arial" panose="020B0604020202020204"/>
                          <a:cs typeface="Arial" panose="020B0604020202020204"/>
                          <a:sym typeface="Arial" panose="020B0604020202020204"/>
                        </a:rPr>
                        <a:t>July 2022</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2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r>
              <a:tr h="396250">
                <a:tc>
                  <a:txBody>
                    <a:bodyPr/>
                    <a:lstStyle/>
                    <a:p>
                      <a:pPr marL="85725" marR="0" lvl="0" indent="0" algn="l" rtl="0">
                        <a:lnSpc>
                          <a:spcPct val="100000"/>
                        </a:lnSpc>
                        <a:spcBef>
                          <a:spcPts val="0"/>
                        </a:spcBef>
                        <a:spcAft>
                          <a:spcPts val="0"/>
                        </a:spcAft>
                        <a:buClr>
                          <a:srgbClr val="000000"/>
                        </a:buClr>
                        <a:buSzPts val="2000"/>
                        <a:buFont typeface="Arial" panose="020B0604020202020204"/>
                        <a:buNone/>
                      </a:pPr>
                      <a:r>
                        <a:rPr lang="en-US" sz="2000" u="none" strike="noStrike" cap="none">
                          <a:solidFill>
                            <a:srgbClr val="F2F2F2"/>
                          </a:solidFill>
                          <a:latin typeface="Arial" panose="020B0604020202020204"/>
                          <a:ea typeface="Arial" panose="020B0604020202020204"/>
                          <a:cs typeface="Arial" panose="020B0604020202020204"/>
                          <a:sym typeface="Arial" panose="020B0604020202020204"/>
                        </a:rPr>
                        <a:t>Phase Initialization </a:t>
                      </a:r>
                      <a:endParaRPr sz="2000" u="none" strike="noStrike" cap="none">
                        <a:latin typeface="Arial" panose="020B0604020202020204"/>
                        <a:ea typeface="Arial" panose="020B0604020202020204"/>
                        <a:cs typeface="Arial" panose="020B0604020202020204"/>
                        <a:sym typeface="Arial" panose="020B0604020202020204"/>
                      </a:endParaRPr>
                    </a:p>
                  </a:txBody>
                  <a:tcPr marL="0" marR="0" marT="279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r>
              <a:tr h="339100">
                <a:tc>
                  <a:txBody>
                    <a:bodyPr/>
                    <a:lstStyle/>
                    <a:p>
                      <a:pPr marL="85725" marR="0" lvl="0" indent="0" algn="l" rtl="0">
                        <a:lnSpc>
                          <a:spcPct val="100000"/>
                        </a:lnSpc>
                        <a:spcBef>
                          <a:spcPts val="0"/>
                        </a:spcBef>
                        <a:spcAft>
                          <a:spcPts val="0"/>
                        </a:spcAft>
                        <a:buClr>
                          <a:srgbClr val="000000"/>
                        </a:buClr>
                        <a:buSzPts val="1600"/>
                        <a:buFont typeface="Arial" panose="020B0604020202020204"/>
                        <a:buNone/>
                      </a:pPr>
                      <a:r>
                        <a:rPr lang="en-US" sz="1600" u="none" strike="noStrike" cap="none">
                          <a:latin typeface="Arial" panose="020B0604020202020204"/>
                          <a:ea typeface="Arial" panose="020B0604020202020204"/>
                          <a:cs typeface="Arial" panose="020B0604020202020204"/>
                          <a:sym typeface="Arial" panose="020B0604020202020204"/>
                        </a:rPr>
                        <a:t>Planning the implementation of tasks</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37475"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r>
              <a:tr h="461850">
                <a:tc>
                  <a:txBody>
                    <a:bodyPr/>
                    <a:lstStyle/>
                    <a:p>
                      <a:pPr marL="85725" marR="0" lvl="0" indent="0" algn="l" rtl="0">
                        <a:lnSpc>
                          <a:spcPct val="100000"/>
                        </a:lnSpc>
                        <a:spcBef>
                          <a:spcPts val="0"/>
                        </a:spcBef>
                        <a:spcAft>
                          <a:spcPts val="0"/>
                        </a:spcAft>
                        <a:buClr>
                          <a:srgbClr val="000000"/>
                        </a:buClr>
                        <a:buSzPts val="1600"/>
                        <a:buFont typeface="Arial" panose="020B0604020202020204"/>
                        <a:buNone/>
                      </a:pPr>
                      <a:r>
                        <a:rPr lang="en-US" sz="1600" u="none" strike="noStrike" cap="none">
                          <a:latin typeface="Arial" panose="020B0604020202020204"/>
                          <a:ea typeface="Arial" panose="020B0604020202020204"/>
                          <a:cs typeface="Arial" panose="020B0604020202020204"/>
                          <a:sym typeface="Arial" panose="020B0604020202020204"/>
                        </a:rPr>
                        <a:t>Familiarization with the theme</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990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r>
              <a:tr h="396250">
                <a:tc>
                  <a:txBody>
                    <a:bodyPr/>
                    <a:lstStyle/>
                    <a:p>
                      <a:pPr marL="85725" marR="0" lvl="0" indent="0" algn="l" rtl="0">
                        <a:lnSpc>
                          <a:spcPct val="100000"/>
                        </a:lnSpc>
                        <a:spcBef>
                          <a:spcPts val="0"/>
                        </a:spcBef>
                        <a:spcAft>
                          <a:spcPts val="0"/>
                        </a:spcAft>
                        <a:buClr>
                          <a:srgbClr val="000000"/>
                        </a:buClr>
                        <a:buSzPts val="2000"/>
                        <a:buFont typeface="Arial" panose="020B0604020202020204"/>
                        <a:buNone/>
                      </a:pPr>
                      <a:r>
                        <a:rPr lang="en-US" sz="2000" u="none" strike="noStrike" cap="none">
                          <a:solidFill>
                            <a:srgbClr val="F2F2F2"/>
                          </a:solidFill>
                          <a:latin typeface="Arial" panose="020B0604020202020204"/>
                          <a:ea typeface="Arial" panose="020B0604020202020204"/>
                          <a:cs typeface="Arial" panose="020B0604020202020204"/>
                          <a:sym typeface="Arial" panose="020B0604020202020204"/>
                        </a:rPr>
                        <a:t>Phase Concept &amp; Realization</a:t>
                      </a:r>
                      <a:endParaRPr sz="2000" u="none" strike="noStrike" cap="none">
                        <a:latin typeface="Arial" panose="020B0604020202020204"/>
                        <a:ea typeface="Arial" panose="020B0604020202020204"/>
                        <a:cs typeface="Arial" panose="020B0604020202020204"/>
                        <a:sym typeface="Arial" panose="020B0604020202020204"/>
                      </a:endParaRPr>
                    </a:p>
                  </a:txBody>
                  <a:tcPr marL="0" marR="0" marT="35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r>
              <a:tr h="461850">
                <a:tc>
                  <a:txBody>
                    <a:bodyPr/>
                    <a:lstStyle/>
                    <a:p>
                      <a:pPr marL="85725" marR="0" lvl="0" indent="0" algn="l" rtl="0">
                        <a:lnSpc>
                          <a:spcPct val="100000"/>
                        </a:lnSpc>
                        <a:spcBef>
                          <a:spcPts val="0"/>
                        </a:spcBef>
                        <a:spcAft>
                          <a:spcPts val="0"/>
                        </a:spcAft>
                        <a:buClr>
                          <a:srgbClr val="000000"/>
                        </a:buClr>
                        <a:buSzPts val="1600"/>
                        <a:buFont typeface="Arial" panose="020B0604020202020204"/>
                        <a:buNone/>
                      </a:pPr>
                      <a:r>
                        <a:rPr lang="en-US" sz="1600" u="none" strike="noStrike" cap="none">
                          <a:latin typeface="Arial" panose="020B0604020202020204"/>
                          <a:ea typeface="Arial" panose="020B0604020202020204"/>
                          <a:cs typeface="Arial" panose="020B0604020202020204"/>
                          <a:sym typeface="Arial" panose="020B0604020202020204"/>
                        </a:rPr>
                        <a:t>Familiarity with Yolo v5 and transfer learning </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990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r>
              <a:tr h="339100">
                <a:tc>
                  <a:txBody>
                    <a:bodyPr/>
                    <a:lstStyle/>
                    <a:p>
                      <a:pPr marL="85725" marR="0" lvl="0" indent="0" algn="l" rtl="0">
                        <a:lnSpc>
                          <a:spcPct val="100000"/>
                        </a:lnSpc>
                        <a:spcBef>
                          <a:spcPts val="0"/>
                        </a:spcBef>
                        <a:spcAft>
                          <a:spcPts val="0"/>
                        </a:spcAft>
                        <a:buClr>
                          <a:srgbClr val="000000"/>
                        </a:buClr>
                        <a:buSzPts val="1600"/>
                        <a:buFont typeface="Arial" panose="020B0604020202020204"/>
                        <a:buNone/>
                      </a:pPr>
                      <a:r>
                        <a:rPr lang="en-US" sz="1600" u="none" strike="noStrike" cap="none">
                          <a:latin typeface="Arial" panose="020B0604020202020204"/>
                          <a:ea typeface="Arial" panose="020B0604020202020204"/>
                          <a:cs typeface="Arial" panose="020B0604020202020204"/>
                          <a:sym typeface="Arial" panose="020B0604020202020204"/>
                        </a:rPr>
                        <a:t>Data pre-processing</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37475"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r>
              <a:tr h="461850">
                <a:tc>
                  <a:txBody>
                    <a:bodyPr/>
                    <a:lstStyle/>
                    <a:p>
                      <a:pPr marL="85725" marR="0" lvl="0" indent="0" algn="l" rtl="0">
                        <a:lnSpc>
                          <a:spcPct val="100000"/>
                        </a:lnSpc>
                        <a:spcBef>
                          <a:spcPts val="0"/>
                        </a:spcBef>
                        <a:spcAft>
                          <a:spcPts val="0"/>
                        </a:spcAft>
                        <a:buClr>
                          <a:srgbClr val="000000"/>
                        </a:buClr>
                        <a:buSzPts val="1600"/>
                        <a:buFont typeface="Arial" panose="020B0604020202020204"/>
                        <a:buNone/>
                      </a:pPr>
                      <a:r>
                        <a:rPr lang="en-US" sz="1600" u="none" strike="noStrike" cap="none">
                          <a:latin typeface="Arial" panose="020B0604020202020204"/>
                          <a:ea typeface="Arial" panose="020B0604020202020204"/>
                          <a:cs typeface="Arial" panose="020B0604020202020204"/>
                          <a:sym typeface="Arial" panose="020B0604020202020204"/>
                        </a:rPr>
                        <a:t>Implementation of Yolo v5 and transfer learning </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990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r>
              <a:tr h="396250">
                <a:tc>
                  <a:txBody>
                    <a:bodyPr/>
                    <a:lstStyle/>
                    <a:p>
                      <a:pPr marL="85725" marR="0" lvl="0" indent="0" algn="l" rtl="0">
                        <a:lnSpc>
                          <a:spcPct val="100000"/>
                        </a:lnSpc>
                        <a:spcBef>
                          <a:spcPts val="0"/>
                        </a:spcBef>
                        <a:spcAft>
                          <a:spcPts val="0"/>
                        </a:spcAft>
                        <a:buClr>
                          <a:srgbClr val="000000"/>
                        </a:buClr>
                        <a:buSzPts val="2000"/>
                        <a:buFont typeface="Arial" panose="020B0604020202020204"/>
                        <a:buNone/>
                      </a:pPr>
                      <a:r>
                        <a:rPr lang="en-US" sz="2000" u="none" strike="noStrike" cap="none">
                          <a:solidFill>
                            <a:srgbClr val="F2F2F2"/>
                          </a:solidFill>
                          <a:latin typeface="Arial" panose="020B0604020202020204"/>
                          <a:ea typeface="Arial" panose="020B0604020202020204"/>
                          <a:cs typeface="Arial" panose="020B0604020202020204"/>
                          <a:sym typeface="Arial" panose="020B0604020202020204"/>
                        </a:rPr>
                        <a:t>Phase Realization &amp; </a:t>
                      </a:r>
                      <a:r>
                        <a:rPr lang="en-US" sz="2000" u="none" strike="noStrike" cap="none">
                          <a:solidFill>
                            <a:schemeClr val="lt1"/>
                          </a:solidFill>
                          <a:latin typeface="Arial" panose="020B0604020202020204"/>
                          <a:ea typeface="Arial" panose="020B0604020202020204"/>
                          <a:cs typeface="Arial" panose="020B0604020202020204"/>
                          <a:sym typeface="Arial" panose="020B0604020202020204"/>
                        </a:rPr>
                        <a:t>Evaluation</a:t>
                      </a:r>
                      <a:endParaRPr sz="2000" u="none" strike="noStrike" cap="none">
                        <a:solidFill>
                          <a:schemeClr val="lt1"/>
                        </a:solidFill>
                        <a:latin typeface="Arial" panose="020B0604020202020204"/>
                        <a:ea typeface="Arial" panose="020B0604020202020204"/>
                        <a:cs typeface="Arial" panose="020B0604020202020204"/>
                        <a:sym typeface="Arial" panose="020B0604020202020204"/>
                      </a:endParaRPr>
                    </a:p>
                  </a:txBody>
                  <a:tcPr marL="0" marR="0" marT="35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586750">
                <a:tc>
                  <a:txBody>
                    <a:bodyPr/>
                    <a:lstStyle/>
                    <a:p>
                      <a:pPr marL="85725" marR="721995" lvl="0" indent="0" algn="l" rtl="0">
                        <a:lnSpc>
                          <a:spcPct val="102000"/>
                        </a:lnSpc>
                        <a:spcBef>
                          <a:spcPts val="0"/>
                        </a:spcBef>
                        <a:spcAft>
                          <a:spcPts val="0"/>
                        </a:spcAft>
                        <a:buClr>
                          <a:srgbClr val="000000"/>
                        </a:buClr>
                        <a:buSzPts val="1600"/>
                        <a:buFont typeface="Arial" panose="020B0604020202020204"/>
                        <a:buNone/>
                      </a:pPr>
                      <a:r>
                        <a:rPr lang="en-US" sz="1600" u="none" strike="noStrike" cap="none">
                          <a:latin typeface="Arial" panose="020B0604020202020204"/>
                          <a:ea typeface="Arial" panose="020B0604020202020204"/>
                          <a:cs typeface="Arial" panose="020B0604020202020204"/>
                          <a:sym typeface="Arial" panose="020B0604020202020204"/>
                        </a:rPr>
                        <a:t>Evaluation of the results</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336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r>
              <a:tr h="586750">
                <a:tc>
                  <a:txBody>
                    <a:bodyPr/>
                    <a:lstStyle/>
                    <a:p>
                      <a:pPr marL="85725" marR="730885" lvl="0" indent="0" algn="l" rtl="0">
                        <a:lnSpc>
                          <a:spcPct val="102000"/>
                        </a:lnSpc>
                        <a:spcBef>
                          <a:spcPts val="0"/>
                        </a:spcBef>
                        <a:spcAft>
                          <a:spcPts val="0"/>
                        </a:spcAft>
                        <a:buClr>
                          <a:srgbClr val="000000"/>
                        </a:buClr>
                        <a:buSzPts val="1600"/>
                        <a:buFont typeface="Arial" panose="020B0604020202020204"/>
                        <a:buNone/>
                      </a:pPr>
                      <a:r>
                        <a:rPr lang="en-US" sz="1600" u="none" strike="noStrike" cap="none">
                          <a:latin typeface="Arial" panose="020B0604020202020204"/>
                          <a:ea typeface="Arial" panose="020B0604020202020204"/>
                          <a:cs typeface="Arial" panose="020B0604020202020204"/>
                          <a:sym typeface="Arial" panose="020B0604020202020204"/>
                        </a:rPr>
                        <a:t>Create rating</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336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r>
              <a:tr h="396250">
                <a:tc>
                  <a:txBody>
                    <a:bodyPr/>
                    <a:lstStyle/>
                    <a:p>
                      <a:pPr marL="85725" marR="0" lvl="0" indent="0" algn="l" rtl="0">
                        <a:lnSpc>
                          <a:spcPct val="100000"/>
                        </a:lnSpc>
                        <a:spcBef>
                          <a:spcPts val="0"/>
                        </a:spcBef>
                        <a:spcAft>
                          <a:spcPts val="0"/>
                        </a:spcAft>
                        <a:buClr>
                          <a:srgbClr val="000000"/>
                        </a:buClr>
                        <a:buSzPts val="2000"/>
                        <a:buFont typeface="Arial" panose="020B0604020202020204"/>
                        <a:buNone/>
                      </a:pPr>
                      <a:r>
                        <a:rPr lang="en-US" sz="2000" u="none" strike="noStrike" cap="none">
                          <a:solidFill>
                            <a:srgbClr val="F2F2F2"/>
                          </a:solidFill>
                          <a:latin typeface="Arial" panose="020B0604020202020204"/>
                          <a:ea typeface="Arial" panose="020B0604020202020204"/>
                          <a:cs typeface="Arial" panose="020B0604020202020204"/>
                          <a:sym typeface="Arial" panose="020B0604020202020204"/>
                        </a:rPr>
                        <a:t>Phase documentation</a:t>
                      </a:r>
                      <a:endParaRPr sz="2000" u="none" strike="noStrike" cap="none">
                        <a:latin typeface="Arial" panose="020B0604020202020204"/>
                        <a:ea typeface="Arial" panose="020B0604020202020204"/>
                        <a:cs typeface="Arial" panose="020B0604020202020204"/>
                        <a:sym typeface="Arial" panose="020B0604020202020204"/>
                      </a:endParaRPr>
                    </a:p>
                  </a:txBody>
                  <a:tcPr marL="0" marR="0" marT="35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2F72"/>
                    </a:solidFill>
                  </a:tcPr>
                </a:tc>
              </a:tr>
              <a:tr h="461850">
                <a:tc>
                  <a:txBody>
                    <a:bodyPr/>
                    <a:lstStyle/>
                    <a:p>
                      <a:pPr marL="85725" marR="0" lvl="0" indent="0" algn="l" rtl="0">
                        <a:lnSpc>
                          <a:spcPct val="100000"/>
                        </a:lnSpc>
                        <a:spcBef>
                          <a:spcPts val="0"/>
                        </a:spcBef>
                        <a:spcAft>
                          <a:spcPts val="0"/>
                        </a:spcAft>
                        <a:buClr>
                          <a:srgbClr val="000000"/>
                        </a:buClr>
                        <a:buSzPts val="1600"/>
                        <a:buFont typeface="Arial" panose="020B0604020202020204"/>
                        <a:buNone/>
                      </a:pPr>
                      <a:r>
                        <a:rPr lang="en-US" sz="1600" u="none" strike="noStrike" cap="none">
                          <a:latin typeface="Arial" panose="020B0604020202020204"/>
                          <a:ea typeface="Arial" panose="020B0604020202020204"/>
                          <a:cs typeface="Arial" panose="020B0604020202020204"/>
                          <a:sym typeface="Arial" panose="020B0604020202020204"/>
                        </a:rPr>
                        <a:t>Completion of the documentation</a:t>
                      </a:r>
                      <a:endParaRPr sz="1600" u="none" strike="noStrike" cap="none">
                        <a:latin typeface="Arial" panose="020B0604020202020204"/>
                        <a:ea typeface="Arial" panose="020B0604020202020204"/>
                        <a:cs typeface="Arial" panose="020B0604020202020204"/>
                        <a:sym typeface="Arial" panose="020B0604020202020204"/>
                      </a:endParaRPr>
                    </a:p>
                  </a:txBody>
                  <a:tcPr marL="0" marR="0" marT="990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8D8D8"/>
                    </a:solidFill>
                  </a:tcPr>
                </a:tc>
              </a:tr>
            </a:tbl>
          </a:graphicData>
        </a:graphic>
      </p:graphicFrame>
      <p:sp>
        <p:nvSpPr>
          <p:cNvPr id="108" name="Google Shape;108;p15"/>
          <p:cNvSpPr/>
          <p:nvPr/>
        </p:nvSpPr>
        <p:spPr>
          <a:xfrm>
            <a:off x="8175745" y="3507786"/>
            <a:ext cx="661670" cy="168910"/>
          </a:xfrm>
          <a:custGeom>
            <a:avLst/>
            <a:gdLst/>
            <a:ahLst/>
            <a:cxnLst/>
            <a:rect l="l" t="t" r="r" b="b"/>
            <a:pathLst>
              <a:path w="661670" h="168910" extrusionOk="0">
                <a:moveTo>
                  <a:pt x="661298" y="168624"/>
                </a:moveTo>
                <a:lnTo>
                  <a:pt x="0" y="168624"/>
                </a:lnTo>
                <a:lnTo>
                  <a:pt x="0" y="0"/>
                </a:lnTo>
                <a:lnTo>
                  <a:pt x="661298" y="0"/>
                </a:lnTo>
                <a:lnTo>
                  <a:pt x="661298" y="168624"/>
                </a:lnTo>
                <a:close/>
              </a:path>
            </a:pathLst>
          </a:custGeom>
          <a:solidFill>
            <a:srgbClr val="1172F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9" name="Google Shape;109;p15"/>
          <p:cNvSpPr/>
          <p:nvPr/>
        </p:nvSpPr>
        <p:spPr>
          <a:xfrm>
            <a:off x="8837044" y="3924885"/>
            <a:ext cx="1342066" cy="177356"/>
          </a:xfrm>
          <a:custGeom>
            <a:avLst/>
            <a:gdLst/>
            <a:ahLst/>
            <a:cxnLst/>
            <a:rect l="l" t="t" r="r" b="b"/>
            <a:pathLst>
              <a:path w="1080134" h="168910" extrusionOk="0">
                <a:moveTo>
                  <a:pt x="1079547" y="168649"/>
                </a:moveTo>
                <a:lnTo>
                  <a:pt x="0" y="168649"/>
                </a:lnTo>
                <a:lnTo>
                  <a:pt x="0" y="0"/>
                </a:lnTo>
                <a:lnTo>
                  <a:pt x="1079547" y="0"/>
                </a:lnTo>
                <a:lnTo>
                  <a:pt x="1079547" y="168649"/>
                </a:lnTo>
                <a:close/>
              </a:path>
            </a:pathLst>
          </a:custGeom>
          <a:solidFill>
            <a:srgbClr val="1172F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15"/>
          <p:cNvSpPr/>
          <p:nvPr/>
        </p:nvSpPr>
        <p:spPr>
          <a:xfrm>
            <a:off x="7440046" y="3109737"/>
            <a:ext cx="735964" cy="168910"/>
          </a:xfrm>
          <a:custGeom>
            <a:avLst/>
            <a:gdLst/>
            <a:ahLst/>
            <a:cxnLst/>
            <a:rect l="l" t="t" r="r" b="b"/>
            <a:pathLst>
              <a:path w="735964" h="168910" extrusionOk="0">
                <a:moveTo>
                  <a:pt x="735698" y="168649"/>
                </a:moveTo>
                <a:lnTo>
                  <a:pt x="0" y="168649"/>
                </a:lnTo>
                <a:lnTo>
                  <a:pt x="0" y="0"/>
                </a:lnTo>
                <a:lnTo>
                  <a:pt x="735698" y="0"/>
                </a:lnTo>
                <a:lnTo>
                  <a:pt x="735698" y="168649"/>
                </a:lnTo>
                <a:close/>
              </a:path>
            </a:pathLst>
          </a:custGeom>
          <a:solidFill>
            <a:srgbClr val="1172F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1" name="Google Shape;111;p15"/>
          <p:cNvSpPr/>
          <p:nvPr/>
        </p:nvSpPr>
        <p:spPr>
          <a:xfrm>
            <a:off x="10128889" y="4830591"/>
            <a:ext cx="735965" cy="168910"/>
          </a:xfrm>
          <a:custGeom>
            <a:avLst/>
            <a:gdLst/>
            <a:ahLst/>
            <a:cxnLst/>
            <a:rect l="l" t="t" r="r" b="b"/>
            <a:pathLst>
              <a:path w="735965" h="168910" extrusionOk="0">
                <a:moveTo>
                  <a:pt x="735598" y="168599"/>
                </a:moveTo>
                <a:lnTo>
                  <a:pt x="0" y="168599"/>
                </a:lnTo>
                <a:lnTo>
                  <a:pt x="0" y="0"/>
                </a:lnTo>
                <a:lnTo>
                  <a:pt x="735598" y="0"/>
                </a:lnTo>
                <a:lnTo>
                  <a:pt x="735598" y="168599"/>
                </a:lnTo>
                <a:close/>
              </a:path>
            </a:pathLst>
          </a:custGeom>
          <a:solidFill>
            <a:srgbClr val="1172F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2" name="Google Shape;112;p15"/>
          <p:cNvSpPr/>
          <p:nvPr/>
        </p:nvSpPr>
        <p:spPr>
          <a:xfrm>
            <a:off x="10863039" y="5377821"/>
            <a:ext cx="661670" cy="168910"/>
          </a:xfrm>
          <a:custGeom>
            <a:avLst/>
            <a:gdLst/>
            <a:ahLst/>
            <a:cxnLst/>
            <a:rect l="l" t="t" r="r" b="b"/>
            <a:pathLst>
              <a:path w="661670" h="168910" extrusionOk="0">
                <a:moveTo>
                  <a:pt x="661198" y="168599"/>
                </a:moveTo>
                <a:lnTo>
                  <a:pt x="0" y="168599"/>
                </a:lnTo>
                <a:lnTo>
                  <a:pt x="0" y="0"/>
                </a:lnTo>
                <a:lnTo>
                  <a:pt x="661198" y="0"/>
                </a:lnTo>
                <a:lnTo>
                  <a:pt x="661198" y="168599"/>
                </a:lnTo>
                <a:close/>
              </a:path>
            </a:pathLst>
          </a:custGeom>
          <a:solidFill>
            <a:srgbClr val="1172F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3" name="Google Shape;113;p15"/>
          <p:cNvSpPr/>
          <p:nvPr/>
        </p:nvSpPr>
        <p:spPr>
          <a:xfrm>
            <a:off x="11542839" y="6346264"/>
            <a:ext cx="441814" cy="163420"/>
          </a:xfrm>
          <a:custGeom>
            <a:avLst/>
            <a:gdLst/>
            <a:ahLst/>
            <a:cxnLst/>
            <a:rect l="l" t="t" r="r" b="b"/>
            <a:pathLst>
              <a:path w="1077595" h="168910" extrusionOk="0">
                <a:moveTo>
                  <a:pt x="1076972" y="168624"/>
                </a:moveTo>
                <a:lnTo>
                  <a:pt x="0" y="168624"/>
                </a:lnTo>
                <a:lnTo>
                  <a:pt x="0" y="0"/>
                </a:lnTo>
                <a:lnTo>
                  <a:pt x="1076972" y="0"/>
                </a:lnTo>
                <a:lnTo>
                  <a:pt x="1076972" y="168624"/>
                </a:lnTo>
                <a:close/>
              </a:path>
            </a:pathLst>
          </a:custGeom>
          <a:solidFill>
            <a:srgbClr val="FFBD1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4" name="Google Shape;114;p15"/>
          <p:cNvSpPr/>
          <p:nvPr/>
        </p:nvSpPr>
        <p:spPr>
          <a:xfrm>
            <a:off x="11808055" y="5924735"/>
            <a:ext cx="176050" cy="162978"/>
          </a:xfrm>
          <a:custGeom>
            <a:avLst/>
            <a:gdLst/>
            <a:ahLst/>
            <a:cxnLst/>
            <a:rect l="l" t="t" r="r" b="b"/>
            <a:pathLst>
              <a:path w="384809" h="356235" extrusionOk="0">
                <a:moveTo>
                  <a:pt x="192099" y="355924"/>
                </a:moveTo>
                <a:lnTo>
                  <a:pt x="0" y="177949"/>
                </a:lnTo>
                <a:lnTo>
                  <a:pt x="192099" y="0"/>
                </a:lnTo>
                <a:lnTo>
                  <a:pt x="384224" y="177949"/>
                </a:lnTo>
                <a:lnTo>
                  <a:pt x="192099" y="355924"/>
                </a:lnTo>
                <a:close/>
              </a:path>
            </a:pathLst>
          </a:custGeom>
          <a:solidFill>
            <a:srgbClr val="FF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115" name="Google Shape;115;p15"/>
          <p:cNvGrpSpPr/>
          <p:nvPr/>
        </p:nvGrpSpPr>
        <p:grpSpPr>
          <a:xfrm>
            <a:off x="7340347" y="1861487"/>
            <a:ext cx="480695" cy="543666"/>
            <a:chOff x="5043689" y="1732244"/>
            <a:chExt cx="480695" cy="543666"/>
          </a:xfrm>
        </p:grpSpPr>
        <p:sp>
          <p:nvSpPr>
            <p:cNvPr id="116" name="Google Shape;116;p15"/>
            <p:cNvSpPr/>
            <p:nvPr/>
          </p:nvSpPr>
          <p:spPr>
            <a:xfrm>
              <a:off x="5043689" y="1732244"/>
              <a:ext cx="480695" cy="168275"/>
            </a:xfrm>
            <a:custGeom>
              <a:avLst/>
              <a:gdLst/>
              <a:ahLst/>
              <a:cxnLst/>
              <a:rect l="l" t="t" r="r" b="b"/>
              <a:pathLst>
                <a:path w="480695" h="168275" extrusionOk="0">
                  <a:moveTo>
                    <a:pt x="480699" y="167717"/>
                  </a:moveTo>
                  <a:lnTo>
                    <a:pt x="0" y="167717"/>
                  </a:lnTo>
                  <a:lnTo>
                    <a:pt x="0" y="0"/>
                  </a:lnTo>
                  <a:lnTo>
                    <a:pt x="480699" y="0"/>
                  </a:lnTo>
                  <a:lnTo>
                    <a:pt x="480699" y="167717"/>
                  </a:lnTo>
                  <a:close/>
                </a:path>
              </a:pathLst>
            </a:custGeom>
            <a:solidFill>
              <a:srgbClr val="1172F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7" name="Google Shape;117;p15"/>
            <p:cNvSpPr/>
            <p:nvPr/>
          </p:nvSpPr>
          <p:spPr>
            <a:xfrm>
              <a:off x="5043689" y="2107635"/>
              <a:ext cx="480695" cy="168275"/>
            </a:xfrm>
            <a:custGeom>
              <a:avLst/>
              <a:gdLst/>
              <a:ahLst/>
              <a:cxnLst/>
              <a:rect l="l" t="t" r="r" b="b"/>
              <a:pathLst>
                <a:path w="480695" h="168275" extrusionOk="0">
                  <a:moveTo>
                    <a:pt x="480699" y="167717"/>
                  </a:moveTo>
                  <a:lnTo>
                    <a:pt x="0" y="167717"/>
                  </a:lnTo>
                  <a:lnTo>
                    <a:pt x="0" y="0"/>
                  </a:lnTo>
                  <a:lnTo>
                    <a:pt x="480699" y="0"/>
                  </a:lnTo>
                  <a:lnTo>
                    <a:pt x="480699" y="167717"/>
                  </a:lnTo>
                  <a:close/>
                </a:path>
              </a:pathLst>
            </a:custGeom>
            <a:solidFill>
              <a:srgbClr val="1172F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15"/>
          <p:cNvSpPr/>
          <p:nvPr/>
        </p:nvSpPr>
        <p:spPr>
          <a:xfrm>
            <a:off x="11355594" y="4401469"/>
            <a:ext cx="176050" cy="162978"/>
          </a:xfrm>
          <a:custGeom>
            <a:avLst/>
            <a:gdLst/>
            <a:ahLst/>
            <a:cxnLst/>
            <a:rect l="l" t="t" r="r" b="b"/>
            <a:pathLst>
              <a:path w="384809" h="356235" extrusionOk="0">
                <a:moveTo>
                  <a:pt x="192099" y="355924"/>
                </a:moveTo>
                <a:lnTo>
                  <a:pt x="0" y="177949"/>
                </a:lnTo>
                <a:lnTo>
                  <a:pt x="192099" y="0"/>
                </a:lnTo>
                <a:lnTo>
                  <a:pt x="384224" y="177949"/>
                </a:lnTo>
                <a:lnTo>
                  <a:pt x="192099" y="355924"/>
                </a:lnTo>
                <a:close/>
              </a:path>
            </a:pathLst>
          </a:custGeom>
          <a:solidFill>
            <a:srgbClr val="FF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9" name="Google Shape;119;p15"/>
          <p:cNvSpPr/>
          <p:nvPr/>
        </p:nvSpPr>
        <p:spPr>
          <a:xfrm>
            <a:off x="10093416" y="2639690"/>
            <a:ext cx="176050" cy="162978"/>
          </a:xfrm>
          <a:custGeom>
            <a:avLst/>
            <a:gdLst/>
            <a:ahLst/>
            <a:cxnLst/>
            <a:rect l="l" t="t" r="r" b="b"/>
            <a:pathLst>
              <a:path w="384809" h="356235" extrusionOk="0">
                <a:moveTo>
                  <a:pt x="192099" y="355924"/>
                </a:moveTo>
                <a:lnTo>
                  <a:pt x="0" y="177949"/>
                </a:lnTo>
                <a:lnTo>
                  <a:pt x="192099" y="0"/>
                </a:lnTo>
                <a:lnTo>
                  <a:pt x="384224" y="177949"/>
                </a:lnTo>
                <a:lnTo>
                  <a:pt x="192099" y="355924"/>
                </a:lnTo>
                <a:close/>
              </a:path>
            </a:pathLst>
          </a:custGeom>
          <a:solidFill>
            <a:srgbClr val="FF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0" name="Google Shape;120;p15"/>
          <p:cNvSpPr/>
          <p:nvPr/>
        </p:nvSpPr>
        <p:spPr>
          <a:xfrm>
            <a:off x="7289767" y="1446960"/>
            <a:ext cx="176050" cy="162978"/>
          </a:xfrm>
          <a:custGeom>
            <a:avLst/>
            <a:gdLst/>
            <a:ahLst/>
            <a:cxnLst/>
            <a:rect l="l" t="t" r="r" b="b"/>
            <a:pathLst>
              <a:path w="384809" h="356235" extrusionOk="0">
                <a:moveTo>
                  <a:pt x="192099" y="355924"/>
                </a:moveTo>
                <a:lnTo>
                  <a:pt x="0" y="177949"/>
                </a:lnTo>
                <a:lnTo>
                  <a:pt x="192099" y="0"/>
                </a:lnTo>
                <a:lnTo>
                  <a:pt x="384224" y="177949"/>
                </a:lnTo>
                <a:lnTo>
                  <a:pt x="192099" y="355924"/>
                </a:lnTo>
                <a:close/>
              </a:path>
            </a:pathLst>
          </a:custGeom>
          <a:solidFill>
            <a:srgbClr val="FF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1" name="Google Shape;121;p15"/>
          <p:cNvSpPr txBox="1"/>
          <p:nvPr/>
        </p:nvSpPr>
        <p:spPr>
          <a:xfrm>
            <a:off x="276438" y="648325"/>
            <a:ext cx="5565000" cy="5541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r>
              <a:rPr lang="en-US" sz="2400" b="1">
                <a:solidFill>
                  <a:schemeClr val="dk1"/>
                </a:solidFill>
              </a:rPr>
              <a:t>iii. T</a:t>
            </a:r>
            <a:r>
              <a:rPr lang="en-US" sz="2400" b="1">
                <a:solidFill>
                  <a:schemeClr val="dk1"/>
                </a:solidFill>
              </a:rPr>
              <a:t>i</a:t>
            </a:r>
            <a:r>
              <a:rPr lang="en-US" sz="2400" b="1">
                <a:solidFill>
                  <a:schemeClr val="dk1"/>
                </a:solidFill>
              </a:rPr>
              <a:t>meline</a:t>
            </a:r>
            <a:endParaRPr lang="en-US" sz="2400" b="1">
              <a:solidFill>
                <a:schemeClr val="dk1"/>
              </a:solidFill>
            </a:endParaRPr>
          </a:p>
        </p:txBody>
      </p:sp>
      <p:sp>
        <p:nvSpPr>
          <p:cNvPr id="122" name="Google Shape;122;p15"/>
          <p:cNvSpPr txBox="1"/>
          <p:nvPr/>
        </p:nvSpPr>
        <p:spPr>
          <a:xfrm>
            <a:off x="276451" y="6335576"/>
            <a:ext cx="2531100" cy="184800"/>
          </a:xfrm>
          <a:prstGeom prst="rect">
            <a:avLst/>
          </a:prstGeom>
          <a:noFill/>
          <a:ln>
            <a:noFill/>
          </a:ln>
        </p:spPr>
        <p:txBody>
          <a:bodyPr spcFirstLastPara="1" wrap="square" lIns="0" tIns="0" rIns="0" bIns="0" anchor="t" anchorCtr="0">
            <a:spAutoFit/>
          </a:bodyPr>
          <a:lstStyle/>
          <a:p>
            <a:pPr marL="12700" marR="0" lvl="0" indent="0" algn="l" rtl="0">
              <a:lnSpc>
                <a:spcPct val="103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Speaker:</a:t>
            </a:r>
            <a:r>
              <a:rPr lang="en-US" sz="1200">
                <a:solidFill>
                  <a:schemeClr val="dk1"/>
                </a:solidFill>
              </a:rPr>
              <a:t> Yiying Yang</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sp>
        <p:nvSpPr>
          <p:cNvPr id="127" name="Google Shape;127;p6"/>
          <p:cNvSpPr txBox="1"/>
          <p:nvPr/>
        </p:nvSpPr>
        <p:spPr>
          <a:xfrm>
            <a:off x="306219" y="945656"/>
            <a:ext cx="11450100" cy="715200"/>
          </a:xfrm>
          <a:prstGeom prst="rect">
            <a:avLst/>
          </a:prstGeom>
          <a:noFill/>
          <a:ln>
            <a:noFill/>
          </a:ln>
        </p:spPr>
        <p:txBody>
          <a:bodyPr spcFirstLastPara="1" wrap="square" lIns="0" tIns="12700" rIns="0" bIns="0" anchor="t" anchorCtr="0">
            <a:spAutoFit/>
          </a:bodyPr>
          <a:lstStyle/>
          <a:p>
            <a:pPr marL="265430" marR="0" lvl="0" indent="-253365" algn="l" rtl="0">
              <a:lnSpc>
                <a:spcPct val="120000"/>
              </a:lnSpc>
              <a:spcBef>
                <a:spcPts val="0"/>
              </a:spcBef>
              <a:spcAft>
                <a:spcPts val="0"/>
              </a:spcAft>
              <a:buClr>
                <a:schemeClr val="dk1"/>
              </a:buClr>
              <a:buSzPts val="2400"/>
              <a:buFont typeface="Arial" panose="020B0604020202020204"/>
              <a:buAutoNum type="romanLcPeriod"/>
            </a:pP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Shapefile and ZEB image dataset</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2065" marR="0" lvl="0" indent="0" algn="l" rtl="0">
              <a:lnSpc>
                <a:spcPct val="180000"/>
              </a:lnSpc>
              <a:spcBef>
                <a:spcPts val="100"/>
              </a:spcBef>
              <a:spcAft>
                <a:spcPts val="0"/>
              </a:spcAft>
              <a:buClr>
                <a:srgbClr val="000000"/>
              </a:buClr>
              <a:buSzPts val="1600"/>
              <a:buFont typeface="Arial" panose="020B0604020202020204"/>
              <a:buNone/>
            </a:pPr>
            <a:r>
              <a:rPr lang="en-US" sz="1600" b="0" i="0" u="none" strike="noStrike" cap="none">
                <a:solidFill>
                  <a:srgbClr val="202122"/>
                </a:solidFill>
                <a:latin typeface="Arial" panose="020B0604020202020204"/>
                <a:ea typeface="Arial" panose="020B0604020202020204"/>
                <a:cs typeface="Arial" panose="020B0604020202020204"/>
                <a:sym typeface="Arial" panose="020B0604020202020204"/>
              </a:rPr>
              <a:t>       </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8" name="Google Shape;128;p6"/>
          <p:cNvSpPr txBox="1"/>
          <p:nvPr>
            <p:ph type="title"/>
          </p:nvPr>
        </p:nvSpPr>
        <p:spPr>
          <a:xfrm>
            <a:off x="959150" y="196375"/>
            <a:ext cx="24810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II.Implementation</a:t>
            </a:r>
            <a:endParaRPr lang="en-US"/>
          </a:p>
        </p:txBody>
      </p:sp>
      <p:sp>
        <p:nvSpPr>
          <p:cNvPr id="129" name="Google Shape;129;p6"/>
          <p:cNvSpPr txBox="1"/>
          <p:nvPr/>
        </p:nvSpPr>
        <p:spPr>
          <a:xfrm>
            <a:off x="11756363" y="6443077"/>
            <a:ext cx="124500" cy="2283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30" name="Google Shape;130;p6"/>
          <p:cNvPicPr preferRelativeResize="0"/>
          <p:nvPr/>
        </p:nvPicPr>
        <p:blipFill rotWithShape="1">
          <a:blip r:embed="rId1"/>
          <a:srcRect l="5447" t="24077" r="9569" b="38351"/>
          <a:stretch>
            <a:fillRect/>
          </a:stretch>
        </p:blipFill>
        <p:spPr>
          <a:xfrm>
            <a:off x="6894150" y="1920175"/>
            <a:ext cx="4862224" cy="1381374"/>
          </a:xfrm>
          <a:prstGeom prst="rect">
            <a:avLst/>
          </a:prstGeom>
          <a:noFill/>
          <a:ln>
            <a:noFill/>
          </a:ln>
        </p:spPr>
      </p:pic>
      <p:sp>
        <p:nvSpPr>
          <p:cNvPr id="131" name="Google Shape;131;p6"/>
          <p:cNvSpPr txBox="1"/>
          <p:nvPr/>
        </p:nvSpPr>
        <p:spPr>
          <a:xfrm>
            <a:off x="288050" y="2089425"/>
            <a:ext cx="6497400" cy="52458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1800">
                <a:solidFill>
                  <a:schemeClr val="dk1"/>
                </a:solidFill>
              </a:rPr>
              <a:t>Select p</a:t>
            </a:r>
            <a:r>
              <a:rPr lang="en-US" sz="1800">
                <a:solidFill>
                  <a:schemeClr val="dk1"/>
                </a:solidFill>
              </a:rPr>
              <a:t>art of the streets of the Friedrichshain Kreuzberg </a:t>
            </a:r>
            <a:r>
              <a:rPr lang="en-US" sz="1800">
                <a:solidFill>
                  <a:schemeClr val="dk1"/>
                </a:solidFill>
              </a:rPr>
              <a:t>as</a:t>
            </a:r>
            <a:r>
              <a:rPr lang="en-US" sz="1800">
                <a:solidFill>
                  <a:schemeClr val="dk1"/>
                </a:solidFill>
              </a:rPr>
              <a:t> ZEB image dataset </a:t>
            </a:r>
            <a:r>
              <a:rPr lang="en-US" sz="1800">
                <a:solidFill>
                  <a:schemeClr val="dk1"/>
                </a:solidFill>
              </a:rPr>
              <a:t> according to the shapefile.</a:t>
            </a:r>
            <a:endParaRPr sz="1800">
              <a:solidFill>
                <a:schemeClr val="dk1"/>
              </a:solidFill>
            </a:endParaRPr>
          </a:p>
          <a:p>
            <a:pPr marL="457200" marR="0" lvl="0" indent="0" algn="l" rtl="0">
              <a:lnSpc>
                <a:spcPct val="100000"/>
              </a:lnSpc>
              <a:spcBef>
                <a:spcPts val="0"/>
              </a:spcBef>
              <a:spcAft>
                <a:spcPts val="0"/>
              </a:spcAft>
              <a:buNone/>
            </a:pPr>
            <a:endParaRPr sz="1800">
              <a:solidFill>
                <a:schemeClr val="dk1"/>
              </a:solidFill>
            </a:endParaRPr>
          </a:p>
          <a:p>
            <a:pPr marL="457200" marR="0" lvl="0" indent="0" algn="l" rtl="0">
              <a:lnSpc>
                <a:spcPct val="100000"/>
              </a:lnSpc>
              <a:spcBef>
                <a:spcPts val="0"/>
              </a:spcBef>
              <a:spcAft>
                <a:spcPts val="0"/>
              </a:spcAft>
              <a:buNone/>
            </a:pPr>
            <a:endParaRPr sz="1800">
              <a:solidFill>
                <a:schemeClr val="dk1"/>
              </a:solidFill>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US" sz="1800">
                <a:solidFill>
                  <a:schemeClr val="dk1"/>
                </a:solidFill>
              </a:rPr>
              <a:t>ZEB image dataset </a:t>
            </a:r>
            <a:r>
              <a:rPr lang="en-US" sz="1800">
                <a:solidFill>
                  <a:schemeClr val="dk1"/>
                </a:solidFill>
              </a:rPr>
              <a:t>pre-processing for YOLO</a:t>
            </a:r>
            <a:endParaRPr sz="1800">
              <a:solidFill>
                <a:schemeClr val="dk1"/>
              </a:solidFill>
            </a:endParaRPr>
          </a:p>
          <a:p>
            <a:pPr marL="457200" marR="0" lvl="0" indent="0" algn="l" rtl="0">
              <a:lnSpc>
                <a:spcPct val="100000"/>
              </a:lnSpc>
              <a:spcBef>
                <a:spcPts val="0"/>
              </a:spcBef>
              <a:spcAft>
                <a:spcPts val="0"/>
              </a:spcAft>
              <a:buNone/>
            </a:pPr>
            <a:endParaRPr sz="1800">
              <a:solidFill>
                <a:schemeClr val="dk1"/>
              </a:solidFill>
            </a:endParaRPr>
          </a:p>
          <a:p>
            <a:pPr marL="457200" marR="0" lvl="0" indent="-342900" algn="l" rtl="0">
              <a:lnSpc>
                <a:spcPct val="100000"/>
              </a:lnSpc>
              <a:spcBef>
                <a:spcPts val="0"/>
              </a:spcBef>
              <a:spcAft>
                <a:spcPts val="0"/>
              </a:spcAft>
              <a:buClr>
                <a:schemeClr val="dk1"/>
              </a:buClr>
              <a:buSzPts val="1800"/>
              <a:buChar char="-"/>
            </a:pPr>
            <a:r>
              <a:rPr lang="en-US" sz="1800">
                <a:solidFill>
                  <a:schemeClr val="dk1"/>
                </a:solidFill>
              </a:rPr>
              <a:t> Renaming images </a:t>
            </a:r>
            <a:endParaRPr sz="1800">
              <a:solidFill>
                <a:schemeClr val="dk1"/>
              </a:solidFill>
            </a:endParaRPr>
          </a:p>
          <a:p>
            <a:pPr marL="457200" marR="0" lvl="0" indent="-342900" algn="l" rtl="0">
              <a:lnSpc>
                <a:spcPct val="100000"/>
              </a:lnSpc>
              <a:spcBef>
                <a:spcPts val="0"/>
              </a:spcBef>
              <a:spcAft>
                <a:spcPts val="0"/>
              </a:spcAft>
              <a:buClr>
                <a:schemeClr val="dk1"/>
              </a:buClr>
              <a:buSzPts val="1800"/>
              <a:buChar char="-"/>
            </a:pPr>
            <a:r>
              <a:rPr lang="en-US" sz="1800">
                <a:solidFill>
                  <a:schemeClr val="dk1"/>
                </a:solidFill>
              </a:rPr>
              <a:t> Place images in the same folder</a:t>
            </a:r>
            <a:endParaRPr sz="1800">
              <a:solidFill>
                <a:schemeClr val="dk1"/>
              </a:solidFill>
            </a:endParaRPr>
          </a:p>
          <a:p>
            <a:pPr marL="457200" marR="0" lvl="0" indent="-342900" algn="l" rtl="0">
              <a:lnSpc>
                <a:spcPct val="100000"/>
              </a:lnSpc>
              <a:spcBef>
                <a:spcPts val="0"/>
              </a:spcBef>
              <a:spcAft>
                <a:spcPts val="0"/>
              </a:spcAft>
              <a:buClr>
                <a:schemeClr val="dk1"/>
              </a:buClr>
              <a:buSzPts val="1800"/>
              <a:buChar char="-"/>
            </a:pPr>
            <a:r>
              <a:rPr lang="en-US" sz="1800">
                <a:solidFill>
                  <a:schemeClr val="dk1"/>
                </a:solidFill>
              </a:rPr>
              <a:t> Resize images</a:t>
            </a:r>
            <a:endParaRPr sz="1800">
              <a:solidFill>
                <a:schemeClr val="dk1"/>
              </a:solidFill>
            </a:endParaRPr>
          </a:p>
          <a:p>
            <a:pPr marL="0" marR="0" lvl="0" indent="0" algn="l" rtl="0">
              <a:lnSpc>
                <a:spcPct val="100000"/>
              </a:lnSpc>
              <a:spcBef>
                <a:spcPts val="0"/>
              </a:spcBef>
              <a:spcAft>
                <a:spcPts val="0"/>
              </a:spcAft>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lnSpc>
                <a:spcPct val="115000"/>
              </a:lnSpc>
              <a:spcBef>
                <a:spcPts val="0"/>
              </a:spcBef>
              <a:spcAft>
                <a:spcPts val="0"/>
              </a:spcAft>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914400" marR="0" lvl="0" indent="0" algn="l" rtl="0">
              <a:lnSpc>
                <a:spcPct val="115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lnSpc>
                <a:spcPct val="115000"/>
              </a:lnSpc>
              <a:spcBef>
                <a:spcPts val="0"/>
              </a:spcBef>
              <a:spcAft>
                <a:spcPts val="0"/>
              </a:spcAft>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lnSpc>
                <a:spcPct val="115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32" name="Google Shape;132;p6"/>
          <p:cNvPicPr preferRelativeResize="0"/>
          <p:nvPr/>
        </p:nvPicPr>
        <p:blipFill rotWithShape="1">
          <a:blip r:embed="rId2"/>
          <a:srcRect/>
          <a:stretch>
            <a:fillRect/>
          </a:stretch>
        </p:blipFill>
        <p:spPr>
          <a:xfrm>
            <a:off x="8025113" y="4153950"/>
            <a:ext cx="3859674" cy="1984773"/>
          </a:xfrm>
          <a:prstGeom prst="rect">
            <a:avLst/>
          </a:prstGeom>
          <a:noFill/>
          <a:ln>
            <a:noFill/>
          </a:ln>
        </p:spPr>
      </p:pic>
      <p:sp>
        <p:nvSpPr>
          <p:cNvPr id="133" name="Google Shape;133;p6"/>
          <p:cNvSpPr txBox="1"/>
          <p:nvPr/>
        </p:nvSpPr>
        <p:spPr>
          <a:xfrm>
            <a:off x="4368675" y="6478825"/>
            <a:ext cx="2180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 name="Google Shape;134;p6"/>
          <p:cNvSpPr txBox="1"/>
          <p:nvPr/>
        </p:nvSpPr>
        <p:spPr>
          <a:xfrm>
            <a:off x="8407650" y="6254675"/>
            <a:ext cx="301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panose="020B0604020202020204"/>
              <a:buNone/>
            </a:pP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Streets of Friedrichshain Kreuzberg</a:t>
            </a:r>
            <a:endParaRPr sz="1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6"/>
          <p:cNvSpPr txBox="1"/>
          <p:nvPr/>
        </p:nvSpPr>
        <p:spPr>
          <a:xfrm>
            <a:off x="7665800" y="3560875"/>
            <a:ext cx="3859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Attributes and values of shapefile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6" name="Google Shape;136;p6"/>
          <p:cNvSpPr txBox="1"/>
          <p:nvPr/>
        </p:nvSpPr>
        <p:spPr>
          <a:xfrm>
            <a:off x="288051" y="6317176"/>
            <a:ext cx="2531100" cy="184800"/>
          </a:xfrm>
          <a:prstGeom prst="rect">
            <a:avLst/>
          </a:prstGeom>
          <a:noFill/>
          <a:ln>
            <a:noFill/>
          </a:ln>
        </p:spPr>
        <p:txBody>
          <a:bodyPr spcFirstLastPara="1" wrap="square" lIns="0" tIns="0" rIns="0" bIns="0" anchor="t" anchorCtr="0">
            <a:spAutoFit/>
          </a:bodyPr>
          <a:lstStyle/>
          <a:p>
            <a:pPr marL="12700" marR="0" lvl="0" indent="0" algn="l" rtl="0">
              <a:lnSpc>
                <a:spcPct val="103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Speaker:</a:t>
            </a:r>
            <a:r>
              <a:rPr lang="en-US" sz="1200">
                <a:solidFill>
                  <a:schemeClr val="dk1"/>
                </a:solidFill>
              </a:rPr>
              <a:t> Yiying Yang</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7"/>
          <p:cNvSpPr txBox="1"/>
          <p:nvPr>
            <p:ph type="title"/>
          </p:nvPr>
        </p:nvSpPr>
        <p:spPr>
          <a:xfrm>
            <a:off x="959148" y="120163"/>
            <a:ext cx="10273800" cy="3078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Clr>
                <a:schemeClr val="dk1"/>
              </a:buClr>
              <a:buSzPts val="1400"/>
              <a:buFont typeface="Arial" panose="020B0604020202020204"/>
              <a:buNone/>
            </a:pPr>
            <a:r>
              <a:rPr lang="en-US"/>
              <a:t>II. Implementation</a:t>
            </a:r>
            <a:endParaRPr lang="en-US"/>
          </a:p>
        </p:txBody>
      </p:sp>
      <p:sp>
        <p:nvSpPr>
          <p:cNvPr id="142" name="Google Shape;142;p7"/>
          <p:cNvSpPr txBox="1"/>
          <p:nvPr>
            <p:ph type="body" idx="1"/>
          </p:nvPr>
        </p:nvSpPr>
        <p:spPr>
          <a:xfrm>
            <a:off x="579235" y="919047"/>
            <a:ext cx="7432800" cy="36893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400" b="1">
                <a:latin typeface="Arial" panose="020B0604020202020204"/>
                <a:ea typeface="Arial" panose="020B0604020202020204"/>
                <a:cs typeface="Arial" panose="020B0604020202020204"/>
                <a:sym typeface="Arial" panose="020B0604020202020204"/>
              </a:rPr>
              <a:t>ii.</a:t>
            </a:r>
            <a:r>
              <a:rPr lang="en-US" sz="2400" b="1">
                <a:solidFill>
                  <a:schemeClr val="dk1"/>
                </a:solidFill>
                <a:latin typeface="Arial" panose="020B0604020202020204"/>
                <a:ea typeface="Arial" panose="020B0604020202020204"/>
                <a:cs typeface="Arial" panose="020B0604020202020204"/>
                <a:sym typeface="Arial" panose="020B0604020202020204"/>
              </a:rPr>
              <a:t>Preprocessing (GRDDC dataset)</a:t>
            </a:r>
            <a:endParaRPr sz="2400" b="1"/>
          </a:p>
        </p:txBody>
      </p:sp>
      <p:sp>
        <p:nvSpPr>
          <p:cNvPr id="143" name="Google Shape;143;p7"/>
          <p:cNvSpPr txBox="1"/>
          <p:nvPr/>
        </p:nvSpPr>
        <p:spPr>
          <a:xfrm>
            <a:off x="506095" y="1288415"/>
            <a:ext cx="10501630" cy="184340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 Split GRDDC dataset into train and validation sets (split_ratio=0.8)</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 Convert the GRDDC data VOC format to YOLO </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 Select images according to the shapefile </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4" name="Google Shape;144;p7"/>
          <p:cNvSpPr txBox="1"/>
          <p:nvPr/>
        </p:nvSpPr>
        <p:spPr>
          <a:xfrm>
            <a:off x="73026" y="6457477"/>
            <a:ext cx="28779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a:solidFill>
                  <a:schemeClr val="dk1"/>
                </a:solidFill>
              </a:rPr>
              <a:t>Speaker:Yilei Chen</a:t>
            </a: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5" name="Google Shape;145;p7"/>
          <p:cNvSpPr txBox="1"/>
          <p:nvPr/>
        </p:nvSpPr>
        <p:spPr>
          <a:xfrm>
            <a:off x="11376725" y="6356075"/>
            <a:ext cx="697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46" name="Google Shape;146;p7"/>
          <p:cNvPicPr preferRelativeResize="0"/>
          <p:nvPr/>
        </p:nvPicPr>
        <p:blipFill rotWithShape="1">
          <a:blip r:embed="rId1"/>
          <a:srcRect/>
          <a:stretch>
            <a:fillRect/>
          </a:stretch>
        </p:blipFill>
        <p:spPr>
          <a:xfrm>
            <a:off x="2171945" y="2256905"/>
            <a:ext cx="2646045" cy="4145915"/>
          </a:xfrm>
          <a:prstGeom prst="rect">
            <a:avLst/>
          </a:prstGeom>
          <a:noFill/>
          <a:ln>
            <a:noFill/>
          </a:ln>
        </p:spPr>
      </p:pic>
      <p:pic>
        <p:nvPicPr>
          <p:cNvPr id="147" name="Google Shape;147;p7"/>
          <p:cNvPicPr preferRelativeResize="0"/>
          <p:nvPr/>
        </p:nvPicPr>
        <p:blipFill rotWithShape="1">
          <a:blip r:embed="rId2"/>
          <a:srcRect/>
          <a:stretch>
            <a:fillRect/>
          </a:stretch>
        </p:blipFill>
        <p:spPr>
          <a:xfrm>
            <a:off x="6477780" y="3091770"/>
            <a:ext cx="5365115" cy="1460500"/>
          </a:xfrm>
          <a:prstGeom prst="rect">
            <a:avLst/>
          </a:prstGeom>
          <a:noFill/>
          <a:ln>
            <a:noFill/>
          </a:ln>
        </p:spPr>
      </p:pic>
      <p:sp>
        <p:nvSpPr>
          <p:cNvPr id="148" name="Google Shape;148;p7"/>
          <p:cNvSpPr/>
          <p:nvPr/>
        </p:nvSpPr>
        <p:spPr>
          <a:xfrm>
            <a:off x="5117035" y="3545120"/>
            <a:ext cx="1061700" cy="5538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7"/>
          <p:cNvSpPr txBox="1"/>
          <p:nvPr/>
        </p:nvSpPr>
        <p:spPr>
          <a:xfrm>
            <a:off x="3094275" y="6401995"/>
            <a:ext cx="1013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voc format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0" name="Google Shape;150;p7"/>
          <p:cNvSpPr txBox="1"/>
          <p:nvPr/>
        </p:nvSpPr>
        <p:spPr>
          <a:xfrm>
            <a:off x="8540220" y="4552270"/>
            <a:ext cx="106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yolo format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8"/>
          <p:cNvSpPr txBox="1"/>
          <p:nvPr/>
        </p:nvSpPr>
        <p:spPr>
          <a:xfrm>
            <a:off x="959148" y="120163"/>
            <a:ext cx="27747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panose="020B0604020202020204"/>
              <a:buNone/>
            </a:pPr>
            <a:r>
              <a:rPr lang="en-US" sz="2000" b="1" i="0" u="none" strike="noStrike" cap="none">
                <a:solidFill>
                  <a:schemeClr val="lt1"/>
                </a:solidFill>
                <a:latin typeface="Arial" panose="020B0604020202020204"/>
                <a:ea typeface="Arial" panose="020B0604020202020204"/>
                <a:cs typeface="Arial" panose="020B0604020202020204"/>
                <a:sym typeface="Arial" panose="020B0604020202020204"/>
              </a:rPr>
              <a:t>II. Implementation</a:t>
            </a:r>
            <a:endParaRPr sz="20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8"/>
          <p:cNvSpPr txBox="1"/>
          <p:nvPr/>
        </p:nvSpPr>
        <p:spPr>
          <a:xfrm>
            <a:off x="336704" y="676268"/>
            <a:ext cx="6525300" cy="883285"/>
          </a:xfrm>
          <a:prstGeom prst="rect">
            <a:avLst/>
          </a:prstGeom>
          <a:noFill/>
          <a:ln>
            <a:noFill/>
          </a:ln>
        </p:spPr>
        <p:txBody>
          <a:bodyPr spcFirstLastPara="1" wrap="square" lIns="0" tIns="125725" rIns="0" bIns="0" anchor="t" anchorCtr="0">
            <a:spAutoFit/>
          </a:bodyPr>
          <a:lstStyle/>
          <a:p>
            <a:pPr marL="1270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iii. Road Damage Detection</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5"/>
              </a:spcBef>
              <a:spcAft>
                <a:spcPts val="0"/>
              </a:spcAft>
              <a:buClr>
                <a:srgbClr val="000000"/>
              </a:buClr>
              <a:buSzPts val="2500"/>
              <a:buFont typeface="Arial" panose="020B0604020202020204"/>
              <a:buNone/>
            </a:pPr>
            <a:endParaRPr sz="25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7" name="Google Shape;157;p8"/>
          <p:cNvSpPr txBox="1"/>
          <p:nvPr/>
        </p:nvSpPr>
        <p:spPr>
          <a:xfrm>
            <a:off x="336700" y="6605650"/>
            <a:ext cx="14187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Speaker:Yilei Chen</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8" name="Google Shape;158;p8"/>
          <p:cNvSpPr txBox="1"/>
          <p:nvPr/>
        </p:nvSpPr>
        <p:spPr>
          <a:xfrm>
            <a:off x="654050" y="1185545"/>
            <a:ext cx="8277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dk1"/>
                </a:solidFill>
              </a:rPr>
              <a:t>● Model Compar</a:t>
            </a:r>
            <a:r>
              <a:rPr lang="en-US" sz="1500" b="1">
                <a:solidFill>
                  <a:schemeClr val="dk1"/>
                </a:solidFill>
              </a:rPr>
              <a:t>ison</a:t>
            </a:r>
            <a:r>
              <a:rPr lang="en-US" sz="1500" b="0" i="0" u="none" strike="noStrike" cap="none">
                <a:solidFill>
                  <a:schemeClr val="dk1"/>
                </a:solidFill>
                <a:latin typeface="Arial" panose="020B0604020202020204"/>
                <a:ea typeface="Arial" panose="020B0604020202020204"/>
                <a:cs typeface="Arial" panose="020B0604020202020204"/>
                <a:sym typeface="Arial" panose="020B0604020202020204"/>
              </a:rPr>
              <a:t> (Evaluated on validation set of DRDDC)</a:t>
            </a:r>
            <a:endParaRPr sz="15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5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US" sz="1500" b="1" i="0" u="none" strike="noStrike" cap="none">
                <a:solidFill>
                  <a:schemeClr val="dk1"/>
                </a:solidFill>
                <a:latin typeface="Arial" panose="020B0604020202020204"/>
                <a:ea typeface="Arial" panose="020B0604020202020204"/>
                <a:cs typeface="Arial" panose="020B0604020202020204"/>
                <a:sym typeface="Arial" panose="020B0604020202020204"/>
              </a:rPr>
              <a:t>Yolov5s </a:t>
            </a:r>
            <a:r>
              <a:rPr lang="en-US" sz="1500" b="0" i="0" u="none" strike="noStrike" cap="none">
                <a:solidFill>
                  <a:schemeClr val="dk1"/>
                </a:solidFill>
                <a:latin typeface="Arial" panose="020B0604020202020204"/>
                <a:ea typeface="Arial" panose="020B0604020202020204"/>
                <a:cs typeface="Arial" panose="020B0604020202020204"/>
                <a:sym typeface="Arial" panose="020B0604020202020204"/>
              </a:rPr>
              <a:t>(times consume: 66.153s)</a:t>
            </a:r>
            <a:endParaRPr sz="15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59" name="Google Shape;159;p8"/>
          <p:cNvPicPr preferRelativeResize="0"/>
          <p:nvPr/>
        </p:nvPicPr>
        <p:blipFill rotWithShape="1">
          <a:blip r:embed="rId1"/>
          <a:srcRect/>
          <a:stretch>
            <a:fillRect/>
          </a:stretch>
        </p:blipFill>
        <p:spPr>
          <a:xfrm>
            <a:off x="6247130" y="1248670"/>
            <a:ext cx="5358131" cy="1089025"/>
          </a:xfrm>
          <a:prstGeom prst="rect">
            <a:avLst/>
          </a:prstGeom>
          <a:noFill/>
          <a:ln>
            <a:noFill/>
          </a:ln>
        </p:spPr>
      </p:pic>
      <p:pic>
        <p:nvPicPr>
          <p:cNvPr id="160" name="Google Shape;160;p8" descr="confusion_matrix"/>
          <p:cNvPicPr preferRelativeResize="0"/>
          <p:nvPr/>
        </p:nvPicPr>
        <p:blipFill rotWithShape="1">
          <a:blip r:embed="rId2"/>
          <a:srcRect/>
          <a:stretch>
            <a:fillRect/>
          </a:stretch>
        </p:blipFill>
        <p:spPr>
          <a:xfrm>
            <a:off x="-20955" y="1658620"/>
            <a:ext cx="6020435" cy="4516755"/>
          </a:xfrm>
          <a:prstGeom prst="rect">
            <a:avLst/>
          </a:prstGeom>
          <a:noFill/>
          <a:ln>
            <a:noFill/>
          </a:ln>
        </p:spPr>
      </p:pic>
      <p:pic>
        <p:nvPicPr>
          <p:cNvPr id="161" name="Google Shape;161;p8" descr="PR_curve"/>
          <p:cNvPicPr preferRelativeResize="0"/>
          <p:nvPr/>
        </p:nvPicPr>
        <p:blipFill rotWithShape="1">
          <a:blip r:embed="rId3"/>
          <a:srcRect/>
          <a:stretch>
            <a:fillRect/>
          </a:stretch>
        </p:blipFill>
        <p:spPr>
          <a:xfrm>
            <a:off x="6154420" y="2419350"/>
            <a:ext cx="5359400" cy="3573145"/>
          </a:xfrm>
          <a:prstGeom prst="rect">
            <a:avLst/>
          </a:prstGeom>
          <a:noFill/>
          <a:ln>
            <a:noFill/>
          </a:ln>
        </p:spPr>
      </p:pic>
      <p:sp>
        <p:nvSpPr>
          <p:cNvPr id="162" name="Google Shape;162;p8"/>
          <p:cNvSpPr txBox="1"/>
          <p:nvPr/>
        </p:nvSpPr>
        <p:spPr>
          <a:xfrm>
            <a:off x="1993278" y="6183000"/>
            <a:ext cx="2034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confusion_matrix</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3" name="Google Shape;163;p8"/>
          <p:cNvSpPr txBox="1"/>
          <p:nvPr/>
        </p:nvSpPr>
        <p:spPr>
          <a:xfrm>
            <a:off x="8444221" y="6183000"/>
            <a:ext cx="1824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PR_curve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9"/>
          <p:cNvSpPr txBox="1"/>
          <p:nvPr/>
        </p:nvSpPr>
        <p:spPr>
          <a:xfrm>
            <a:off x="959148" y="120163"/>
            <a:ext cx="27747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000"/>
              <a:buFont typeface="Arial" panose="020B0604020202020204"/>
              <a:buNone/>
            </a:pPr>
            <a:r>
              <a:rPr lang="en-US" sz="2000" b="1" i="0" u="none" strike="noStrike" cap="none">
                <a:solidFill>
                  <a:schemeClr val="lt1"/>
                </a:solidFill>
                <a:latin typeface="Arial" panose="020B0604020202020204"/>
                <a:ea typeface="Arial" panose="020B0604020202020204"/>
                <a:cs typeface="Arial" panose="020B0604020202020204"/>
                <a:sym typeface="Arial" panose="020B0604020202020204"/>
              </a:rPr>
              <a:t>II. Implementation</a:t>
            </a:r>
            <a:endParaRPr sz="20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9"/>
          <p:cNvSpPr txBox="1"/>
          <p:nvPr/>
        </p:nvSpPr>
        <p:spPr>
          <a:xfrm>
            <a:off x="336704" y="676268"/>
            <a:ext cx="6525300" cy="883285"/>
          </a:xfrm>
          <a:prstGeom prst="rect">
            <a:avLst/>
          </a:prstGeom>
          <a:noFill/>
          <a:ln>
            <a:noFill/>
          </a:ln>
        </p:spPr>
        <p:txBody>
          <a:bodyPr spcFirstLastPara="1" wrap="square" lIns="0" tIns="125725" rIns="0" bIns="0" anchor="t" anchorCtr="0">
            <a:spAutoFit/>
          </a:bodyPr>
          <a:lstStyle/>
          <a:p>
            <a:pPr marL="1270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Arial" panose="020B0604020202020204"/>
                <a:ea typeface="Arial" panose="020B0604020202020204"/>
                <a:cs typeface="Arial" panose="020B0604020202020204"/>
                <a:sym typeface="Arial" panose="020B0604020202020204"/>
              </a:rPr>
              <a:t>iii. Road Damage Detection</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5"/>
              </a:spcBef>
              <a:spcAft>
                <a:spcPts val="0"/>
              </a:spcAft>
              <a:buClr>
                <a:srgbClr val="000000"/>
              </a:buClr>
              <a:buSzPts val="2500"/>
              <a:buFont typeface="Arial" panose="020B0604020202020204"/>
              <a:buNone/>
            </a:pPr>
            <a:endParaRPr sz="25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0" name="Google Shape;170;p9"/>
          <p:cNvSpPr txBox="1"/>
          <p:nvPr/>
        </p:nvSpPr>
        <p:spPr>
          <a:xfrm>
            <a:off x="336700" y="6605650"/>
            <a:ext cx="14187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Speaker</a:t>
            </a:r>
            <a:r>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:Yilei Chen</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1" name="Google Shape;171;p9"/>
          <p:cNvSpPr txBox="1"/>
          <p:nvPr/>
        </p:nvSpPr>
        <p:spPr>
          <a:xfrm>
            <a:off x="11512950" y="6334925"/>
            <a:ext cx="465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2" name="Google Shape;172;p9"/>
          <p:cNvSpPr txBox="1"/>
          <p:nvPr/>
        </p:nvSpPr>
        <p:spPr>
          <a:xfrm>
            <a:off x="654050" y="1185552"/>
            <a:ext cx="8277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1" i="0" u="none" strike="noStrike" cap="none">
                <a:solidFill>
                  <a:schemeClr val="dk1"/>
                </a:solidFill>
              </a:rPr>
              <a:t>● Model Compar</a:t>
            </a:r>
            <a:r>
              <a:rPr lang="en-US" sz="1500" b="1">
                <a:solidFill>
                  <a:schemeClr val="dk1"/>
                </a:solidFill>
              </a:rPr>
              <a:t>ison</a:t>
            </a:r>
            <a:r>
              <a:rPr lang="en-US" sz="1500" b="1" i="0" u="none" strike="noStrike" cap="none">
                <a:solidFill>
                  <a:schemeClr val="dk1"/>
                </a:solidFill>
              </a:rPr>
              <a:t> </a:t>
            </a:r>
            <a:r>
              <a:rPr lang="en-US" sz="1500" b="0" i="0" u="none" strike="noStrike" cap="none">
                <a:solidFill>
                  <a:schemeClr val="dk1"/>
                </a:solidFill>
                <a:latin typeface="Arial" panose="020B0604020202020204"/>
                <a:ea typeface="Arial" panose="020B0604020202020204"/>
                <a:cs typeface="Arial" panose="020B0604020202020204"/>
                <a:sym typeface="Arial" panose="020B0604020202020204"/>
              </a:rPr>
              <a:t>(Evaluated on validation set of DRDDC)</a:t>
            </a:r>
            <a:endParaRPr sz="15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5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US" sz="1500" b="1" i="0" u="none" strike="noStrike" cap="none">
                <a:solidFill>
                  <a:schemeClr val="dk1"/>
                </a:solidFill>
                <a:latin typeface="Arial" panose="020B0604020202020204"/>
                <a:ea typeface="Arial" panose="020B0604020202020204"/>
                <a:cs typeface="Arial" panose="020B0604020202020204"/>
                <a:sym typeface="Arial" panose="020B0604020202020204"/>
              </a:rPr>
              <a:t>Yolov5x </a:t>
            </a:r>
            <a:r>
              <a:rPr lang="en-US" sz="1500" b="0" i="0" u="none" strike="noStrike" cap="none">
                <a:solidFill>
                  <a:schemeClr val="dk1"/>
                </a:solidFill>
                <a:latin typeface="Arial" panose="020B0604020202020204"/>
                <a:ea typeface="Arial" panose="020B0604020202020204"/>
                <a:cs typeface="Arial" panose="020B0604020202020204"/>
                <a:sym typeface="Arial" panose="020B0604020202020204"/>
              </a:rPr>
              <a:t>(times consume: 426.556s)</a:t>
            </a:r>
            <a:endParaRPr sz="15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73" name="Google Shape;173;p9"/>
          <p:cNvPicPr preferRelativeResize="0"/>
          <p:nvPr/>
        </p:nvPicPr>
        <p:blipFill rotWithShape="1">
          <a:blip r:embed="rId1"/>
          <a:srcRect/>
          <a:stretch>
            <a:fillRect/>
          </a:stretch>
        </p:blipFill>
        <p:spPr>
          <a:xfrm>
            <a:off x="6285230" y="1355090"/>
            <a:ext cx="5227955" cy="1094105"/>
          </a:xfrm>
          <a:prstGeom prst="rect">
            <a:avLst/>
          </a:prstGeom>
          <a:noFill/>
          <a:ln>
            <a:noFill/>
          </a:ln>
        </p:spPr>
      </p:pic>
      <p:pic>
        <p:nvPicPr>
          <p:cNvPr id="174" name="Google Shape;174;p9" descr="confusion_matrix"/>
          <p:cNvPicPr preferRelativeResize="0"/>
          <p:nvPr/>
        </p:nvPicPr>
        <p:blipFill rotWithShape="1">
          <a:blip r:embed="rId2"/>
          <a:srcRect/>
          <a:stretch>
            <a:fillRect/>
          </a:stretch>
        </p:blipFill>
        <p:spPr>
          <a:xfrm>
            <a:off x="276225" y="1723390"/>
            <a:ext cx="5941060" cy="4457065"/>
          </a:xfrm>
          <a:prstGeom prst="rect">
            <a:avLst/>
          </a:prstGeom>
          <a:noFill/>
          <a:ln>
            <a:noFill/>
          </a:ln>
        </p:spPr>
      </p:pic>
      <p:pic>
        <p:nvPicPr>
          <p:cNvPr id="175" name="Google Shape;175;p9" descr="PR_curve"/>
          <p:cNvPicPr preferRelativeResize="0"/>
          <p:nvPr/>
        </p:nvPicPr>
        <p:blipFill rotWithShape="1">
          <a:blip r:embed="rId3"/>
          <a:srcRect/>
          <a:stretch>
            <a:fillRect/>
          </a:stretch>
        </p:blipFill>
        <p:spPr>
          <a:xfrm>
            <a:off x="6148070" y="2449195"/>
            <a:ext cx="5414645" cy="3610610"/>
          </a:xfrm>
          <a:prstGeom prst="rect">
            <a:avLst/>
          </a:prstGeom>
          <a:noFill/>
          <a:ln>
            <a:noFill/>
          </a:ln>
        </p:spPr>
      </p:pic>
      <p:sp>
        <p:nvSpPr>
          <p:cNvPr id="176" name="Google Shape;176;p9"/>
          <p:cNvSpPr txBox="1"/>
          <p:nvPr/>
        </p:nvSpPr>
        <p:spPr>
          <a:xfrm>
            <a:off x="2316473" y="6192525"/>
            <a:ext cx="2237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confusion_matrix</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 name="Google Shape;177;p9"/>
          <p:cNvSpPr txBox="1"/>
          <p:nvPr/>
        </p:nvSpPr>
        <p:spPr>
          <a:xfrm>
            <a:off x="8444221" y="6183000"/>
            <a:ext cx="1679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PR_curve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ags/tag1.xml><?xml version="1.0" encoding="utf-8"?>
<p:tagLst xmlns:p="http://schemas.openxmlformats.org/presentationml/2006/main">
  <p:tag name="COMMONDATA" val="eyJoZGlkIjoiYTk2NjRmNGQ2OTY0YWI5ZWRiNDc1OWZkMmQ0ZmQ1OWMifQ=="/>
  <p:tag name="KSO_WPP_MARK_KEY" val="b143a6f8-4704-4538-8b86-a1db0e2d0d49"/>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3503</Words>
  <Application>WPS 演示</Application>
  <PresentationFormat/>
  <Paragraphs>253</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宋体</vt:lpstr>
      <vt:lpstr>Wingdings</vt:lpstr>
      <vt:lpstr>Arial</vt:lpstr>
      <vt:lpstr>Calibri</vt:lpstr>
      <vt:lpstr>Times New Roman</vt:lpstr>
      <vt:lpstr>微软雅黑</vt:lpstr>
      <vt:lpstr>Arial Unicode MS</vt:lpstr>
      <vt:lpstr>Office Theme</vt:lpstr>
      <vt:lpstr>PowerPoint 演示文稿</vt:lpstr>
      <vt:lpstr>Agenda</vt:lpstr>
      <vt:lpstr>I.Previous Overview</vt:lpstr>
      <vt:lpstr>II. Implementation</vt:lpstr>
      <vt:lpstr>I.Previous Overview</vt:lpstr>
      <vt:lpstr>II.Implementation</vt:lpstr>
      <vt:lpstr>II. Implementation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JIREH</cp:lastModifiedBy>
  <cp:revision>2</cp:revision>
  <dcterms:created xsi:type="dcterms:W3CDTF">2022-07-28T21:04:00Z</dcterms:created>
  <dcterms:modified xsi:type="dcterms:W3CDTF">2023-03-07T13:31:38Z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2022-05-27T11:00:00Z</vt:filetime>
  </property>
  <property fmtid="{D5CDD505-2E9C-101B-9397-08002B2CF9AE}" pid="4" name="ICV">
    <vt:lpwstr>1F9B632EA9A84FB6B278AD4CA783C385</vt:lpwstr>
  </property>
  <property fmtid="{D5CDD505-2E9C-101B-9397-08002B2CF9AE}" pid="5" name="KSOProductBuildVer">
    <vt:lpwstr>2052-11.1.0.13703</vt:lpwstr>
  </property>
</Properties>
</file>